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7" r:id="rId4"/>
    <p:sldId id="261" r:id="rId5"/>
    <p:sldId id="257" r:id="rId6"/>
    <p:sldId id="259" r:id="rId7"/>
    <p:sldId id="260" r:id="rId8"/>
    <p:sldId id="262" r:id="rId9"/>
    <p:sldId id="263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나눔스퀘어OTF Bold" panose="020B0600000101010101" pitchFamily="34" charset="-127"/>
      <p:bold r:id="rId41"/>
    </p:embeddedFont>
    <p:embeddedFont>
      <p:font typeface="나눔스퀘어" panose="020B0600000101010101" pitchFamily="50" charset="-127"/>
      <p:regular r:id="rId42"/>
    </p:embeddedFont>
    <p:embeddedFont>
      <p:font typeface="나눔스퀘어 Bold" panose="020B0600000101010101" pitchFamily="50" charset="-127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C424"/>
    <a:srgbClr val="1AEE33"/>
    <a:srgbClr val="41F156"/>
    <a:srgbClr val="FB19FF"/>
    <a:srgbClr val="67DD4B"/>
    <a:srgbClr val="8FFFA4"/>
    <a:srgbClr val="F917D9"/>
    <a:srgbClr val="FD6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B5324-0430-4B4F-99B8-0C482B1289EB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648C-905A-4A61-91F5-83AC3FDC5A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3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k.co.kr/news/economy/view/2018/12/758445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821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3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900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421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07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65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23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05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17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40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30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기사출처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매일경제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dirty="0" smtClean="0">
                <a:hlinkClick r:id="rId3"/>
              </a:rPr>
              <a:t>https://www.mk.co.kr/news/economy/view/2018/12/758445/</a:t>
            </a:r>
            <a:endParaRPr lang="en-US" altLang="ko-KR" dirty="0" smtClean="0"/>
          </a:p>
          <a:p>
            <a:r>
              <a:rPr lang="ko-KR" altLang="en-US" dirty="0" smtClean="0"/>
              <a:t>표 내용 </a:t>
            </a:r>
            <a:r>
              <a:rPr lang="en-US" altLang="ko-KR" dirty="0" smtClean="0"/>
              <a:t>: 2017</a:t>
            </a:r>
            <a:r>
              <a:rPr lang="ko-KR" altLang="en-US" dirty="0" smtClean="0"/>
              <a:t>년 하반기 기준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상가정보연구소 출처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17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6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62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40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2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498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25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37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9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32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65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7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12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83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18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17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7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4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2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99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D648C-905A-4A61-91F5-83AC3FDC5A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8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95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11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1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97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98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4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5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2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2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926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3F151-1248-4C13-83A3-658EF611F6E4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AD217-4CEE-4DDB-B9FC-1790EB1F0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83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011678"/>
            <a:ext cx="12192000" cy="2890521"/>
          </a:xfrm>
          <a:prstGeom prst="rect">
            <a:avLst/>
          </a:prstGeom>
          <a:solidFill>
            <a:schemeClr val="bg1">
              <a:lumMod val="85000"/>
              <a:alpha val="8666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524000" y="2280650"/>
            <a:ext cx="9144000" cy="812483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Future Finance A.I. Challenge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1531620" y="3378867"/>
            <a:ext cx="9144000" cy="1523332"/>
          </a:xfrm>
        </p:spPr>
        <p:txBody>
          <a:bodyPr>
            <a:noAutofit/>
          </a:bodyPr>
          <a:lstStyle/>
          <a:p>
            <a:pPr algn="l"/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</a:t>
            </a:r>
            <a:r>
              <a:rPr lang="ko-KR" altLang="en-US" sz="28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소상공인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위한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KB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상권분석 서비스 개선 및 상권 적합 지표 개발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     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골목상권 내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커피업종을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중심으로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7400" y="3209544"/>
            <a:ext cx="8092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9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794229" y="224423"/>
            <a:ext cx="168347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분석 필요성 및 목적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57041" y="1137105"/>
            <a:ext cx="1114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AS-IS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25948" y="1137105"/>
            <a:ext cx="1231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TO-BE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090CD-30E9-4BF4-BDBB-FE87A47276E5}"/>
              </a:ext>
            </a:extLst>
          </p:cNvPr>
          <p:cNvSpPr txBox="1"/>
          <p:nvPr/>
        </p:nvSpPr>
        <p:spPr>
          <a:xfrm>
            <a:off x="962253" y="2170188"/>
            <a:ext cx="396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핵심 상권 영역에 중점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57C7B-4C8D-498D-A897-9417ADC3C545}"/>
              </a:ext>
            </a:extLst>
          </p:cNvPr>
          <p:cNvSpPr txBox="1"/>
          <p:nvPr/>
        </p:nvSpPr>
        <p:spPr>
          <a:xfrm>
            <a:off x="962253" y="3154238"/>
            <a:ext cx="40414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전체 가맹점의 </a:t>
            </a:r>
            <a:r>
              <a:rPr lang="en-US" altLang="ko-KR" sz="1400" dirty="0"/>
              <a:t>50</a:t>
            </a:r>
            <a:r>
              <a:rPr lang="ko-KR" altLang="en-US" sz="1400" dirty="0"/>
              <a:t>퍼센트 이상이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골목상권에 존재함에도 불구하고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ko-KR" altLang="en-US" sz="1000" dirty="0"/>
              <a:t>  </a:t>
            </a:r>
            <a:r>
              <a:rPr lang="ko-KR" altLang="en-US" sz="1400" dirty="0"/>
              <a:t>기존 서비스는 골목상권에 대한 정보가 부족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6D4941-C9CC-488A-A59A-798D4871903A}"/>
              </a:ext>
            </a:extLst>
          </p:cNvPr>
          <p:cNvSpPr txBox="1"/>
          <p:nvPr/>
        </p:nvSpPr>
        <p:spPr>
          <a:xfrm>
            <a:off x="7179196" y="2170188"/>
            <a:ext cx="396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골목상권을 대상으로 한 분석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C8EF7-E240-4D38-A71D-79A8058B889B}"/>
              </a:ext>
            </a:extLst>
          </p:cNvPr>
          <p:cNvSpPr txBox="1"/>
          <p:nvPr/>
        </p:nvSpPr>
        <p:spPr>
          <a:xfrm>
            <a:off x="7175292" y="3015737"/>
            <a:ext cx="39709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골목상권의 영역을 포함하는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우리마을가게</a:t>
            </a:r>
            <a:r>
              <a:rPr lang="ko-KR" altLang="en-US" sz="1400" dirty="0"/>
              <a:t> 상권분석 데이터를 사용하여</a:t>
            </a:r>
            <a:endParaRPr lang="en-US" altLang="ko-KR" sz="1400" dirty="0"/>
          </a:p>
          <a:p>
            <a:pPr algn="ctr"/>
            <a:r>
              <a:rPr lang="ko-KR" altLang="en-US" sz="1400" dirty="0"/>
              <a:t>골목상권을 대상으로 분석을 진행 및 정보 제공</a:t>
            </a:r>
            <a:endParaRPr lang="en-US" altLang="ko-KR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DE7303-08A8-4820-AB0A-592041E1CC6C}"/>
              </a:ext>
            </a:extLst>
          </p:cNvPr>
          <p:cNvCxnSpPr>
            <a:cxnSpLocks/>
          </p:cNvCxnSpPr>
          <p:nvPr/>
        </p:nvCxnSpPr>
        <p:spPr>
          <a:xfrm>
            <a:off x="6166178" y="2981478"/>
            <a:ext cx="0" cy="2848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402075-4DC7-4F1B-AB0C-806DEF3A729E}"/>
              </a:ext>
            </a:extLst>
          </p:cNvPr>
          <p:cNvSpPr txBox="1"/>
          <p:nvPr/>
        </p:nvSpPr>
        <p:spPr>
          <a:xfrm>
            <a:off x="962253" y="4302651"/>
            <a:ext cx="4213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기존의 지역상권분석은</a:t>
            </a:r>
            <a:r>
              <a:rPr lang="en-US" altLang="ko-KR" sz="1400" dirty="0"/>
              <a:t> </a:t>
            </a:r>
            <a:r>
              <a:rPr lang="ko-KR" altLang="en-US" sz="1400" dirty="0"/>
              <a:t>지정 위치로부터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반경 </a:t>
            </a:r>
            <a:r>
              <a:rPr lang="en-US" altLang="ko-KR" sz="1400" dirty="0" smtClean="0"/>
              <a:t>300, 500m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내 해당 업종에 대한</a:t>
            </a:r>
            <a:endParaRPr lang="en-US" altLang="ko-KR" sz="1400" dirty="0"/>
          </a:p>
          <a:p>
            <a:r>
              <a:rPr lang="ko-KR" altLang="en-US" sz="1400" dirty="0"/>
              <a:t>     모든 점포들의 정보를 보여주지만</a:t>
            </a:r>
            <a:endParaRPr lang="en-US" altLang="ko-KR" sz="1400" dirty="0"/>
          </a:p>
          <a:p>
            <a:r>
              <a:rPr lang="ko-KR" altLang="en-US" sz="1400" dirty="0"/>
              <a:t>     특성이 상이한 상권들이 함께 묶이는</a:t>
            </a:r>
            <a:r>
              <a:rPr lang="en-US" altLang="ko-KR" sz="1400" dirty="0"/>
              <a:t> </a:t>
            </a:r>
            <a:r>
              <a:rPr lang="ko-KR" altLang="en-US" sz="1400" dirty="0"/>
              <a:t>문제 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28E1778-163A-45EC-9293-C7EEEDC8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302" y="3909576"/>
            <a:ext cx="4657232" cy="19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2955925" y="2777182"/>
            <a:ext cx="4126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분석대상 및 전처리</a:t>
            </a:r>
            <a:endParaRPr lang="ko-KR" altLang="en-US" sz="2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20" name="TextBox 24"/>
          <p:cNvSpPr txBox="1">
            <a:spLocks noChangeArrowheads="1"/>
          </p:cNvSpPr>
          <p:nvPr/>
        </p:nvSpPr>
        <p:spPr bwMode="auto">
          <a:xfrm>
            <a:off x="1795463" y="2546350"/>
            <a:ext cx="11604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5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02 </a:t>
            </a:r>
            <a:endParaRPr lang="ko-KR" altLang="en-US" sz="5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1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1010129" y="224423"/>
            <a:ext cx="91242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분석 대상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0109" y="766001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골목상권 정의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C87699F-3ACE-473B-8032-62CF759020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0552" y="1758107"/>
            <a:ext cx="10226041" cy="31521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BFE298-D572-4C97-AFC6-1CF09FFB71D5}"/>
              </a:ext>
            </a:extLst>
          </p:cNvPr>
          <p:cNvSpPr txBox="1"/>
          <p:nvPr/>
        </p:nvSpPr>
        <p:spPr>
          <a:xfrm>
            <a:off x="3144883" y="5096531"/>
            <a:ext cx="5474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골목상권이란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대로변이 아닌 거주지 인근의 좁은 도로를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형성되는 상업 세력의 범위로서 대형 유통시설이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포함되지 않는 범위이며 주택이 밀집된 곳에 형성된 상권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왕복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차로 이상의 대로변 뒷골목 등을 말함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4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1010129" y="224423"/>
            <a:ext cx="91242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분석 대상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0109" y="766001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골목상권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t="10920" r="22062" b="8263"/>
          <a:stretch/>
        </p:blipFill>
        <p:spPr>
          <a:xfrm>
            <a:off x="423588" y="1786352"/>
            <a:ext cx="4698597" cy="395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6F92C2-4C69-4D27-961D-EB5CE3A6F3C6}"/>
              </a:ext>
            </a:extLst>
          </p:cNvPr>
          <p:cNvSpPr txBox="1"/>
          <p:nvPr/>
        </p:nvSpPr>
        <p:spPr>
          <a:xfrm>
            <a:off x="7433620" y="141702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종로구 골목상권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2A94B6-9BE6-4261-AF66-F1D906D3CB2D}"/>
              </a:ext>
            </a:extLst>
          </p:cNvPr>
          <p:cNvSpPr/>
          <p:nvPr/>
        </p:nvSpPr>
        <p:spPr>
          <a:xfrm>
            <a:off x="2679700" y="3619500"/>
            <a:ext cx="49530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7D85C3-5737-4999-B707-EF0C5F9D1337}"/>
              </a:ext>
            </a:extLst>
          </p:cNvPr>
          <p:cNvCxnSpPr/>
          <p:nvPr/>
        </p:nvCxnSpPr>
        <p:spPr>
          <a:xfrm>
            <a:off x="3175000" y="3766204"/>
            <a:ext cx="19471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93" y="2170112"/>
            <a:ext cx="51435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1010129" y="224423"/>
            <a:ext cx="91242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분석 대상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0109" y="766001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적합지표</a:t>
            </a:r>
            <a:r>
              <a:rPr lang="en-US" altLang="ko-KR" b="1" dirty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42D14A-0799-4A21-8982-FD5A064F980C}"/>
              </a:ext>
            </a:extLst>
          </p:cNvPr>
          <p:cNvSpPr/>
          <p:nvPr/>
        </p:nvSpPr>
        <p:spPr>
          <a:xfrm>
            <a:off x="1185516" y="2159454"/>
            <a:ext cx="100819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수익성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업종의 점포당 월 매출액을 추정한 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</a:t>
            </a:r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분위로 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누어</a:t>
            </a:r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랭크화 시킴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81C986-AEA9-4539-821B-AEA955F2AB69}"/>
              </a:ext>
            </a:extLst>
          </p:cNvPr>
          <p:cNvSpPr/>
          <p:nvPr/>
        </p:nvSpPr>
        <p:spPr>
          <a:xfrm>
            <a:off x="1185516" y="2939512"/>
            <a:ext cx="9045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성장성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업종의 매출액 증감률 및 점포당 업종 매출액 증감률</a:t>
            </a:r>
            <a:endParaRPr lang="ko-KR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AFAA0C-6344-443E-82B9-796147394E46}"/>
              </a:ext>
            </a:extLst>
          </p:cNvPr>
          <p:cNvSpPr/>
          <p:nvPr/>
        </p:nvSpPr>
        <p:spPr>
          <a:xfrm>
            <a:off x="1185516" y="3725430"/>
            <a:ext cx="1008192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업종별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당월 매출평균지수와 골목상권의 당월 매출평균지수를 계산하여 랭크화 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서로 동일하면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다를 경우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계산하여 전체 기간에 대해 합산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매출평균지수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당월 매출액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매출액 평균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매출액 평균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2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1010129" y="224423"/>
            <a:ext cx="91242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분석 대상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0109" y="766001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소개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FE298-D572-4C97-AFC6-1CF09FFB71D5}"/>
              </a:ext>
            </a:extLst>
          </p:cNvPr>
          <p:cNvSpPr txBox="1"/>
          <p:nvPr/>
        </p:nvSpPr>
        <p:spPr>
          <a:xfrm>
            <a:off x="831659" y="3020646"/>
            <a:ext cx="315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서울시의 공공데이터를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(2017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~ 2018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E6D78-BB0A-4E43-B3D8-BC2F2E866C07}"/>
              </a:ext>
            </a:extLst>
          </p:cNvPr>
          <p:cNvSpPr txBox="1"/>
          <p:nvPr/>
        </p:nvSpPr>
        <p:spPr>
          <a:xfrm>
            <a:off x="831659" y="3874025"/>
            <a:ext cx="3846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데이터 셋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변수들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70F452B-8831-4156-B921-1F9950370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720830"/>
              </p:ext>
            </p:extLst>
          </p:nvPr>
        </p:nvGraphicFramePr>
        <p:xfrm>
          <a:off x="5189870" y="1715661"/>
          <a:ext cx="6506635" cy="3779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6028">
                  <a:extLst>
                    <a:ext uri="{9D8B030D-6E8A-4147-A177-3AD203B41FA5}">
                      <a16:colId xmlns:a16="http://schemas.microsoft.com/office/drawing/2014/main" val="4278959572"/>
                    </a:ext>
                  </a:extLst>
                </a:gridCol>
                <a:gridCol w="5060607">
                  <a:extLst>
                    <a:ext uri="{9D8B030D-6E8A-4147-A177-3AD203B41FA5}">
                      <a16:colId xmlns:a16="http://schemas.microsoft.com/office/drawing/2014/main" val="3308341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데이터 셋</a:t>
                      </a:r>
                      <a:endParaRPr lang="ko-KR" altLang="en-US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변수 설명</a:t>
                      </a:r>
                      <a:endParaRPr lang="ko-KR" altLang="en-US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8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유동인구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연령대별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시간대별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요일별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연령대별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요일별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시간대별 유동인구 수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53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직장인구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연령대별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연령대별 직장인구 수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36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상주인구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연령대별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연령대별 상주인구 수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51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매출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시간대별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연령대별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주중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주말 매출액 비율 및 금액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18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소득소비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지출 총 금액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카테고리별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지출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총금액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및 월 평균 소득 금액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51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점포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점포 수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유사 업종 점포 수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개업율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개업 점포 수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폐업률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폐업 점포 수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13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아파트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아파트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면적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_000_</a:t>
                      </a:r>
                      <a:r>
                        <a:rPr lang="ko-KR" altLang="en-US" sz="14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제곱미터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세대수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아파트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가격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_0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억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세대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_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수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아파트 평균 면적</a:t>
                      </a:r>
                      <a:r>
                        <a:rPr lang="en-US" altLang="ko-KR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아파트 평균 시가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08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시설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시설 카테고리별 수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86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15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1010129" y="224423"/>
            <a:ext cx="91242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분석 대상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0109" y="766001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전처리를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통한 </a:t>
            </a: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파생변수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FE298-D572-4C97-AFC6-1CF09FFB71D5}"/>
              </a:ext>
            </a:extLst>
          </p:cNvPr>
          <p:cNvSpPr txBox="1"/>
          <p:nvPr/>
        </p:nvSpPr>
        <p:spPr>
          <a:xfrm>
            <a:off x="731324" y="2714470"/>
            <a:ext cx="38876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원데이터는 골목상권별로 데이터가 수집되었으나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골목상권의 면적은 상이하므로 비교를 위해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데이터 내 변수들을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골목상권의 면적으로 나누어 면적에 따른 영향 통제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70F452B-8831-4156-B921-1F9950370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0269"/>
              </p:ext>
            </p:extLst>
          </p:nvPr>
        </p:nvGraphicFramePr>
        <p:xfrm>
          <a:off x="5339290" y="2172517"/>
          <a:ext cx="6506635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19348">
                  <a:extLst>
                    <a:ext uri="{9D8B030D-6E8A-4147-A177-3AD203B41FA5}">
                      <a16:colId xmlns:a16="http://schemas.microsoft.com/office/drawing/2014/main" val="4278959572"/>
                    </a:ext>
                  </a:extLst>
                </a:gridCol>
                <a:gridCol w="4287287">
                  <a:extLst>
                    <a:ext uri="{9D8B030D-6E8A-4147-A177-3AD203B41FA5}">
                      <a16:colId xmlns:a16="http://schemas.microsoft.com/office/drawing/2014/main" val="3308341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데이터셋</a:t>
                      </a:r>
                      <a:endParaRPr lang="ko-KR" altLang="en-US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변수 설명</a:t>
                      </a:r>
                      <a:endParaRPr lang="ko-KR" altLang="en-US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8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아파트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데이터</a:t>
                      </a:r>
                      <a:r>
                        <a:rPr lang="ko-KR" altLang="en-US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내 변수들을</a:t>
                      </a:r>
                      <a:r>
                        <a:rPr lang="en-US" altLang="ko-KR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골목상권의 면적으로 나눔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3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상권 </a:t>
                      </a:r>
                      <a:r>
                        <a:rPr lang="ko-KR" altLang="en-US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집객시설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데이터</a:t>
                      </a:r>
                      <a:r>
                        <a:rPr lang="ko-KR" altLang="en-US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내 변수들을</a:t>
                      </a:r>
                      <a:r>
                        <a:rPr lang="en-US" altLang="ko-KR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골목상권의 면적으로 나눔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36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유사 점포 수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데이터</a:t>
                      </a:r>
                      <a:r>
                        <a:rPr lang="ko-KR" altLang="en-US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내 변수들을</a:t>
                      </a:r>
                      <a:r>
                        <a:rPr lang="en-US" altLang="ko-KR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골목상권의 면적으로 나눔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51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다른 업종 점포 수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데이터</a:t>
                      </a:r>
                      <a:r>
                        <a:rPr lang="ko-KR" altLang="en-US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내 변수들을</a:t>
                      </a:r>
                      <a:r>
                        <a:rPr lang="en-US" altLang="ko-KR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골목상권의 면적으로 나눔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18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유동인구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데이터 내 변수들을 총 인구수로 나눔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51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상주인구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데이터 내 변수들을 총 인구수로 나눔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3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직장인구</a:t>
                      </a:r>
                      <a:endParaRPr lang="ko-KR" altLang="en-US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데이터 내 변수들을 총 인구수로 나눔</a:t>
                      </a:r>
                      <a:endParaRPr lang="ko-KR" altLang="en-US" sz="1400" b="0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0862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1224439-AAB6-4258-89A0-4C774B9CCDFA}"/>
              </a:ext>
            </a:extLst>
          </p:cNvPr>
          <p:cNvSpPr txBox="1"/>
          <p:nvPr/>
        </p:nvSpPr>
        <p:spPr>
          <a:xfrm>
            <a:off x="1551723" y="3937977"/>
            <a:ext cx="23262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비율을 나타내기 위해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관련 데이터 내 변수들을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인구수로 나눔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17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2955925" y="2777182"/>
            <a:ext cx="4126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데이터 분석 방법</a:t>
            </a:r>
            <a:endParaRPr lang="ko-KR" altLang="en-US" sz="2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20" name="TextBox 24"/>
          <p:cNvSpPr txBox="1">
            <a:spLocks noChangeArrowheads="1"/>
          </p:cNvSpPr>
          <p:nvPr/>
        </p:nvSpPr>
        <p:spPr bwMode="auto">
          <a:xfrm>
            <a:off x="1795463" y="2546350"/>
            <a:ext cx="11604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5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03 </a:t>
            </a:r>
            <a:endParaRPr lang="ko-KR" altLang="en-US" sz="5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14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665989" y="224423"/>
            <a:ext cx="181171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업종별 중요변수 파악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0109" y="766001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전처리를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통한 </a:t>
            </a: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파생변수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21153-0FBE-49FF-BEAD-F86B0DCD0676}"/>
              </a:ext>
            </a:extLst>
          </p:cNvPr>
          <p:cNvSpPr txBox="1"/>
          <p:nvPr/>
        </p:nvSpPr>
        <p:spPr>
          <a:xfrm>
            <a:off x="1218462" y="2298675"/>
            <a:ext cx="396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Pearson </a:t>
            </a:r>
            <a:r>
              <a:rPr lang="ko-KR" altLang="en-US" b="1" dirty="0"/>
              <a:t>상관계수를 통한 업종별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매출에 영향을 미치는 중요변수 파악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90B443-12A0-467E-834A-B29FC2329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52348"/>
              </p:ext>
            </p:extLst>
          </p:nvPr>
        </p:nvGraphicFramePr>
        <p:xfrm>
          <a:off x="809257" y="3351304"/>
          <a:ext cx="4781549" cy="13934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64745">
                  <a:extLst>
                    <a:ext uri="{9D8B030D-6E8A-4147-A177-3AD203B41FA5}">
                      <a16:colId xmlns:a16="http://schemas.microsoft.com/office/drawing/2014/main" val="3314799341"/>
                    </a:ext>
                  </a:extLst>
                </a:gridCol>
                <a:gridCol w="2816804">
                  <a:extLst>
                    <a:ext uri="{9D8B030D-6E8A-4147-A177-3AD203B41FA5}">
                      <a16:colId xmlns:a16="http://schemas.microsoft.com/office/drawing/2014/main" val="1271167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 </a:t>
                      </a:r>
                      <a:r>
                        <a:rPr lang="ko-KR" altLang="en-US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파생변수명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변수 설명</a:t>
                      </a: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879198"/>
                  </a:ext>
                </a:extLst>
              </a:tr>
              <a:tr h="443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절대적 중요도</a:t>
                      </a:r>
                      <a:endParaRPr lang="ko-KR" altLang="en-US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상관계수의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337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상대적 중요도</a:t>
                      </a:r>
                      <a:endParaRPr lang="ko-KR" altLang="en-US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해당 업종의 상관계수 </a:t>
                      </a:r>
                      <a:r>
                        <a:rPr lang="en-US" altLang="ko-KR" sz="16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모든 업종의 평균 상관계수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175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1224439-AAB6-4258-89A0-4C774B9CCDFA}"/>
              </a:ext>
            </a:extLst>
          </p:cNvPr>
          <p:cNvSpPr txBox="1"/>
          <p:nvPr/>
        </p:nvSpPr>
        <p:spPr>
          <a:xfrm>
            <a:off x="6385424" y="2703104"/>
            <a:ext cx="4099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 분석은 업종 간의 상대적 비교에 목적이 있어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상대적 중요도 정의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상대적 중요도와 절대적 중요도를 함께 고려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24439-AAB6-4258-89A0-4C774B9CCDFA}"/>
              </a:ext>
            </a:extLst>
          </p:cNvPr>
          <p:cNvSpPr txBox="1"/>
          <p:nvPr/>
        </p:nvSpPr>
        <p:spPr>
          <a:xfrm>
            <a:off x="6385424" y="3841107"/>
            <a:ext cx="3922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절대적 중요도가 매우 낮은 변수들의 경우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상대적 중요도가 과대평가되는 경향이 있기에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절대적 중요도가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이상인 변수들만 사용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3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665989" y="224423"/>
            <a:ext cx="181171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업종별 중요변수 파악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0109" y="766001"/>
            <a:ext cx="4405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상관계수를 이용한 </a:t>
            </a: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커피음료업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중요변수 파악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B4D8B-3DCC-451F-AB28-B39B15160509}"/>
              </a:ext>
            </a:extLst>
          </p:cNvPr>
          <p:cNvSpPr txBox="1"/>
          <p:nvPr/>
        </p:nvSpPr>
        <p:spPr>
          <a:xfrm>
            <a:off x="2400052" y="1507633"/>
            <a:ext cx="4569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상관계수를 이용한 </a:t>
            </a:r>
            <a:r>
              <a:rPr lang="ko-KR" altLang="en-US" sz="1400" b="1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커피음료업</a:t>
            </a:r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중요변수 파악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413222"/>
              </p:ext>
            </p:extLst>
          </p:nvPr>
        </p:nvGraphicFramePr>
        <p:xfrm>
          <a:off x="595206" y="1904373"/>
          <a:ext cx="7137887" cy="464306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02434">
                  <a:extLst>
                    <a:ext uri="{9D8B030D-6E8A-4147-A177-3AD203B41FA5}">
                      <a16:colId xmlns:a16="http://schemas.microsoft.com/office/drawing/2014/main" val="2028886442"/>
                    </a:ext>
                  </a:extLst>
                </a:gridCol>
                <a:gridCol w="1806778">
                  <a:extLst>
                    <a:ext uri="{9D8B030D-6E8A-4147-A177-3AD203B41FA5}">
                      <a16:colId xmlns:a16="http://schemas.microsoft.com/office/drawing/2014/main" val="321097369"/>
                    </a:ext>
                  </a:extLst>
                </a:gridCol>
                <a:gridCol w="1628675">
                  <a:extLst>
                    <a:ext uri="{9D8B030D-6E8A-4147-A177-3AD203B41FA5}">
                      <a16:colId xmlns:a16="http://schemas.microsoft.com/office/drawing/2014/main" val="3188727796"/>
                    </a:ext>
                  </a:extLst>
                </a:gridCol>
              </a:tblGrid>
              <a:tr h="347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err="1"/>
                        <a:t>커피음료업</a:t>
                      </a:r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절대적 중요도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상대적 중요도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302398"/>
                  </a:ext>
                </a:extLst>
              </a:tr>
              <a:tr h="34764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토요일 </a:t>
                      </a:r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</a:t>
                      </a:r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- 21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 </a:t>
                      </a:r>
                    </a:p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 남성 유동인구 비율</a:t>
                      </a:r>
                    </a:p>
                  </a:txBody>
                  <a:tcPr marL="60960" marR="60960" marT="38100" marB="38100" anchor="ctr">
                    <a:lnL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0.224909136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0960" marR="60960" marT="38100" marB="38100" anchor="ctr"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1.519063919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0960" marR="60960" marT="38100" marB="38100" anchor="ctr">
                    <a:lnR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5501"/>
                  </a:ext>
                </a:extLst>
              </a:tr>
              <a:tr h="31778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</a:t>
                      </a:r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- 21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유동인구 비율</a:t>
                      </a:r>
                    </a:p>
                  </a:txBody>
                  <a:tcPr marL="60960" marR="60960" marT="38100" marB="38100" anchor="ctr">
                    <a:lnL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0.270089824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0960" marR="6096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1.503425316</a:t>
                      </a:r>
                      <a:endParaRPr lang="ko-KR" altLang="en-US" sz="120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0960" marR="60960" marT="38100" marB="38100" anchor="ctr">
                    <a:lnR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94538"/>
                  </a:ext>
                </a:extLst>
              </a:tr>
              <a:tr h="42859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토요일 </a:t>
                      </a:r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-21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 </a:t>
                      </a:r>
                    </a:p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 여성 유동인구 비율</a:t>
                      </a:r>
                    </a:p>
                  </a:txBody>
                  <a:tcPr marL="60960" marR="60960" marT="38100" marB="38100" anchor="ctr">
                    <a:lnL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0.252567056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0960" marR="6096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1.470641961</a:t>
                      </a:r>
                      <a:endParaRPr lang="ko-KR" altLang="en-US" sz="1200" dirty="0">
                        <a:effectLst/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60960" marR="60960" marT="38100" marB="38100" anchor="ctr">
                    <a:lnR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40359"/>
                  </a:ext>
                </a:extLst>
              </a:tr>
              <a:tr h="42859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일요일 </a:t>
                      </a:r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</a:t>
                      </a:r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- 21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 </a:t>
                      </a:r>
                    </a:p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 여성 유동인구 비율</a:t>
                      </a:r>
                    </a:p>
                  </a:txBody>
                  <a:tcPr marL="60960" marR="60960" marT="38100" marB="38100" anchor="ctr">
                    <a:lnL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0.238694417</a:t>
                      </a:r>
                    </a:p>
                  </a:txBody>
                  <a:tcPr marL="60960" marR="60960" marT="38100" marB="38100" anchor="ctr"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1.468550818</a:t>
                      </a:r>
                    </a:p>
                  </a:txBody>
                  <a:tcPr marL="60960" marR="60960" marT="38100" marB="38100" anchor="ctr">
                    <a:lnR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070553"/>
                  </a:ext>
                </a:extLst>
              </a:tr>
              <a:tr h="42859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금요일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21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- 24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 </a:t>
                      </a:r>
                    </a:p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 여성 유동인구 비율</a:t>
                      </a:r>
                    </a:p>
                  </a:txBody>
                  <a:tcPr marL="60960" marR="60960" marT="38100" marB="38100" anchor="ctr"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0.225920479</a:t>
                      </a:r>
                    </a:p>
                  </a:txBody>
                  <a:tcPr marL="60960" marR="60960" marT="38100" marB="38100" anchor="ctr"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1.462190238</a:t>
                      </a:r>
                    </a:p>
                  </a:txBody>
                  <a:tcPr marL="60960" marR="60960" marT="38100" marB="38100" anchor="ctr"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7704088"/>
                  </a:ext>
                </a:extLst>
              </a:tr>
              <a:tr h="42859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목요일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21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- 24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 </a:t>
                      </a:r>
                    </a:p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 여성 유동인구 비율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0.208533445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1.359897695</a:t>
                      </a:r>
                    </a:p>
                  </a:txBody>
                  <a:tcPr marL="60960" marR="60960" marT="38100" marB="38100" anchor="ctr"/>
                </a:tc>
                <a:extLst>
                  <a:ext uri="{0D108BD9-81ED-4DB2-BD59-A6C34878D82A}">
                    <a16:rowId xmlns:a16="http://schemas.microsoft.com/office/drawing/2014/main" val="41021617"/>
                  </a:ext>
                </a:extLst>
              </a:tr>
              <a:tr h="42859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금요일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- 21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 </a:t>
                      </a:r>
                    </a:p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 여성 유동인구 비율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0.29696582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1.354845798</a:t>
                      </a:r>
                    </a:p>
                  </a:txBody>
                  <a:tcPr marL="60960" marR="60960" marT="38100" marB="38100" anchor="ctr"/>
                </a:tc>
                <a:extLst>
                  <a:ext uri="{0D108BD9-81ED-4DB2-BD59-A6C34878D82A}">
                    <a16:rowId xmlns:a16="http://schemas.microsoft.com/office/drawing/2014/main" val="2707498261"/>
                  </a:ext>
                </a:extLst>
              </a:tr>
              <a:tr h="42859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금요일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- 21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 </a:t>
                      </a:r>
                    </a:p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 남성 유동인구 비율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0.224036567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1.351958431</a:t>
                      </a:r>
                    </a:p>
                  </a:txBody>
                  <a:tcPr marL="60960" marR="60960" marT="38100" marB="38100" anchor="ctr"/>
                </a:tc>
                <a:extLst>
                  <a:ext uri="{0D108BD9-81ED-4DB2-BD59-A6C34878D82A}">
                    <a16:rowId xmlns:a16="http://schemas.microsoft.com/office/drawing/2014/main" val="4154431856"/>
                  </a:ext>
                </a:extLst>
              </a:tr>
              <a:tr h="42859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목요일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17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</a:t>
                      </a:r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- 21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 </a:t>
                      </a:r>
                    </a:p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r>
                        <a:rPr lang="ko-KR" altLang="en-US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 여성 유동인구 비율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0.285007369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1.317619429</a:t>
                      </a:r>
                    </a:p>
                  </a:txBody>
                  <a:tcPr marL="60960" marR="60960" marT="38100" marB="38100" anchor="ctr"/>
                </a:tc>
                <a:extLst>
                  <a:ext uri="{0D108BD9-81ED-4DB2-BD59-A6C34878D82A}">
                    <a16:rowId xmlns:a16="http://schemas.microsoft.com/office/drawing/2014/main" val="3252349630"/>
                  </a:ext>
                </a:extLst>
              </a:tr>
              <a:tr h="428597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토요일 </a:t>
                      </a:r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14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 </a:t>
                      </a:r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- 17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시 </a:t>
                      </a:r>
                    </a:p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</a:t>
                      </a:r>
                      <a:r>
                        <a:rPr lang="ko-KR" altLang="en-US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 여성 유동인구 비율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0.229569166</a:t>
                      </a:r>
                    </a:p>
                  </a:txBody>
                  <a:tcPr marL="60960" marR="60960" marT="38100" marB="38100"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altLang="ko-KR" sz="1200" dirty="0">
                          <a:effectLst/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1.283403882</a:t>
                      </a:r>
                    </a:p>
                  </a:txBody>
                  <a:tcPr marL="60960" marR="60960" marT="38100" marB="38100" anchor="ctr"/>
                </a:tc>
                <a:extLst>
                  <a:ext uri="{0D108BD9-81ED-4DB2-BD59-A6C34878D82A}">
                    <a16:rowId xmlns:a16="http://schemas.microsoft.com/office/drawing/2014/main" val="59861294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1224439-AAB6-4258-89A0-4C774B9CCDFA}"/>
              </a:ext>
            </a:extLst>
          </p:cNvPr>
          <p:cNvSpPr txBox="1"/>
          <p:nvPr/>
        </p:nvSpPr>
        <p:spPr>
          <a:xfrm>
            <a:off x="7986979" y="3499958"/>
            <a:ext cx="383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커피음료점은 성별에 상관없이 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식후 시간대 및 일과 시간 이후인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주말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~21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유동인구가 높게 나옴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7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5AAB99B-1A71-4709-BEDE-D9EF928D98EB}"/>
              </a:ext>
            </a:extLst>
          </p:cNvPr>
          <p:cNvCxnSpPr>
            <a:cxnSpLocks/>
          </p:cNvCxnSpPr>
          <p:nvPr/>
        </p:nvCxnSpPr>
        <p:spPr>
          <a:xfrm>
            <a:off x="919649" y="2316515"/>
            <a:ext cx="2407751" cy="0"/>
          </a:xfrm>
          <a:prstGeom prst="line">
            <a:avLst/>
          </a:prstGeom>
          <a:ln w="25400">
            <a:solidFill>
              <a:srgbClr val="0EC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E30372-331F-4519-875D-D602DBF922F3}"/>
              </a:ext>
            </a:extLst>
          </p:cNvPr>
          <p:cNvSpPr txBox="1"/>
          <p:nvPr/>
        </p:nvSpPr>
        <p:spPr>
          <a:xfrm>
            <a:off x="881549" y="1963440"/>
            <a:ext cx="2565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1. </a:t>
            </a:r>
            <a:r>
              <a:rPr lang="ko-KR" altLang="en-US" sz="1600" b="1" dirty="0"/>
              <a:t>주제 소개 및 문제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466DA-267B-462C-BC33-9BC5DBA40C88}"/>
              </a:ext>
            </a:extLst>
          </p:cNvPr>
          <p:cNvSpPr txBox="1"/>
          <p:nvPr/>
        </p:nvSpPr>
        <p:spPr>
          <a:xfrm>
            <a:off x="1164286" y="2358420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1-1.</a:t>
            </a:r>
            <a:r>
              <a:rPr lang="ko-KR" altLang="en-US" sz="1200" dirty="0"/>
              <a:t> 주제 선정 배경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9BB75-1A94-4D9F-8F7C-08CE4DA0318F}"/>
              </a:ext>
            </a:extLst>
          </p:cNvPr>
          <p:cNvSpPr txBox="1"/>
          <p:nvPr/>
        </p:nvSpPr>
        <p:spPr>
          <a:xfrm>
            <a:off x="1164286" y="2607330"/>
            <a:ext cx="205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1-2.</a:t>
            </a:r>
            <a:r>
              <a:rPr lang="ko-KR" altLang="en-US" sz="1200" dirty="0"/>
              <a:t> 분석의 필요성 및 목적</a:t>
            </a:r>
            <a:endParaRPr lang="en-US" altLang="ko-KR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7E1CF3C-023D-4A9F-9440-C0F3AE3DF41A}"/>
              </a:ext>
            </a:extLst>
          </p:cNvPr>
          <p:cNvCxnSpPr>
            <a:cxnSpLocks/>
          </p:cNvCxnSpPr>
          <p:nvPr/>
        </p:nvCxnSpPr>
        <p:spPr>
          <a:xfrm>
            <a:off x="4743133" y="2301099"/>
            <a:ext cx="2059005" cy="0"/>
          </a:xfrm>
          <a:prstGeom prst="line">
            <a:avLst/>
          </a:prstGeom>
          <a:ln w="25400">
            <a:solidFill>
              <a:srgbClr val="0EC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C28C56-B045-4F75-A779-415C1605BAF4}"/>
              </a:ext>
            </a:extLst>
          </p:cNvPr>
          <p:cNvSpPr txBox="1"/>
          <p:nvPr/>
        </p:nvSpPr>
        <p:spPr>
          <a:xfrm>
            <a:off x="4705033" y="1948024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분석대상 및 </a:t>
            </a:r>
            <a:r>
              <a:rPr lang="ko-KR" altLang="en-US" sz="1600" b="1" dirty="0" err="1"/>
              <a:t>전처리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E96A19-BE8E-4ACA-BA01-9D137EB48AB6}"/>
              </a:ext>
            </a:extLst>
          </p:cNvPr>
          <p:cNvSpPr txBox="1"/>
          <p:nvPr/>
        </p:nvSpPr>
        <p:spPr>
          <a:xfrm>
            <a:off x="4987770" y="2343004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2-1.</a:t>
            </a:r>
            <a:r>
              <a:rPr lang="ko-KR" altLang="en-US" sz="1200" dirty="0"/>
              <a:t> 분석대상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CF661-3415-4B69-8756-141383D1F5CD}"/>
              </a:ext>
            </a:extLst>
          </p:cNvPr>
          <p:cNvSpPr txBox="1"/>
          <p:nvPr/>
        </p:nvSpPr>
        <p:spPr>
          <a:xfrm>
            <a:off x="4987770" y="2638081"/>
            <a:ext cx="205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2-2.</a:t>
            </a:r>
            <a:r>
              <a:rPr lang="ko-KR" altLang="en-US" sz="1200" dirty="0"/>
              <a:t> 데이터 소개 및 </a:t>
            </a:r>
            <a:r>
              <a:rPr lang="ko-KR" altLang="en-US" sz="1200" dirty="0" err="1"/>
              <a:t>전처리</a:t>
            </a:r>
            <a:endParaRPr lang="en-US" altLang="ko-KR" sz="1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B1288-954D-4931-9583-E848F12FC2CE}"/>
              </a:ext>
            </a:extLst>
          </p:cNvPr>
          <p:cNvCxnSpPr>
            <a:cxnSpLocks/>
          </p:cNvCxnSpPr>
          <p:nvPr/>
        </p:nvCxnSpPr>
        <p:spPr>
          <a:xfrm>
            <a:off x="8406461" y="2275699"/>
            <a:ext cx="1854345" cy="0"/>
          </a:xfrm>
          <a:prstGeom prst="line">
            <a:avLst/>
          </a:prstGeom>
          <a:ln w="25400">
            <a:solidFill>
              <a:srgbClr val="0EC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A623E9-0B04-48C8-8DE6-306CF6DAF068}"/>
              </a:ext>
            </a:extLst>
          </p:cNvPr>
          <p:cNvSpPr txBox="1"/>
          <p:nvPr/>
        </p:nvSpPr>
        <p:spPr>
          <a:xfrm>
            <a:off x="8368361" y="1922624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데이터 분석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EB8B4-2940-4E0D-8B3F-3A034B2B91CF}"/>
              </a:ext>
            </a:extLst>
          </p:cNvPr>
          <p:cNvSpPr txBox="1"/>
          <p:nvPr/>
        </p:nvSpPr>
        <p:spPr>
          <a:xfrm>
            <a:off x="8651098" y="2317604"/>
            <a:ext cx="1999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3-1.</a:t>
            </a:r>
            <a:r>
              <a:rPr lang="ko-KR" altLang="en-US" sz="1200" dirty="0"/>
              <a:t> 업종별 중요변수 파악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B32FB5-AED6-4ABD-A8A9-35B063988D1B}"/>
              </a:ext>
            </a:extLst>
          </p:cNvPr>
          <p:cNvSpPr txBox="1"/>
          <p:nvPr/>
        </p:nvSpPr>
        <p:spPr>
          <a:xfrm>
            <a:off x="8651098" y="2612681"/>
            <a:ext cx="323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3-2.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머신러닝을</a:t>
            </a:r>
            <a:r>
              <a:rPr lang="ko-KR" altLang="en-US" sz="1200" dirty="0"/>
              <a:t> 통한 점포당 월 매출액 예측</a:t>
            </a:r>
            <a:endParaRPr lang="en-US" altLang="ko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3944DD-3D00-44D0-B940-F3774886F499}"/>
              </a:ext>
            </a:extLst>
          </p:cNvPr>
          <p:cNvSpPr txBox="1"/>
          <p:nvPr/>
        </p:nvSpPr>
        <p:spPr>
          <a:xfrm>
            <a:off x="8651098" y="2887548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3-3.</a:t>
            </a:r>
            <a:r>
              <a:rPr lang="ko-KR" altLang="en-US" sz="1200" dirty="0"/>
              <a:t> 유사 상권 제시</a:t>
            </a:r>
            <a:endParaRPr lang="en-US" altLang="ko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615DB-DE11-4D75-8A6B-603B7B29BC4B}"/>
              </a:ext>
            </a:extLst>
          </p:cNvPr>
          <p:cNvSpPr txBox="1"/>
          <p:nvPr/>
        </p:nvSpPr>
        <p:spPr>
          <a:xfrm>
            <a:off x="8651098" y="3175997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3-4.</a:t>
            </a:r>
            <a:r>
              <a:rPr lang="ko-KR" altLang="en-US" sz="1200" dirty="0"/>
              <a:t> 적합 상권 제안</a:t>
            </a:r>
            <a:endParaRPr lang="en-US" altLang="ko-KR" sz="12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E8D5655-346D-4B2A-8BC3-71059EB7D9E1}"/>
              </a:ext>
            </a:extLst>
          </p:cNvPr>
          <p:cNvCxnSpPr>
            <a:cxnSpLocks/>
          </p:cNvCxnSpPr>
          <p:nvPr/>
        </p:nvCxnSpPr>
        <p:spPr>
          <a:xfrm>
            <a:off x="2739986" y="4516358"/>
            <a:ext cx="1573516" cy="0"/>
          </a:xfrm>
          <a:prstGeom prst="line">
            <a:avLst/>
          </a:prstGeom>
          <a:ln w="25400">
            <a:solidFill>
              <a:srgbClr val="0EC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FC5F0E-55BA-419A-8E0B-01C71FD95AC5}"/>
              </a:ext>
            </a:extLst>
          </p:cNvPr>
          <p:cNvSpPr txBox="1"/>
          <p:nvPr/>
        </p:nvSpPr>
        <p:spPr>
          <a:xfrm>
            <a:off x="2701886" y="4163283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4. </a:t>
            </a:r>
            <a:r>
              <a:rPr lang="ko-KR" altLang="en-US" sz="1600" b="1" dirty="0"/>
              <a:t>비즈니스 제안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5EA3E-70D5-45F1-A5FD-92FF850E9722}"/>
              </a:ext>
            </a:extLst>
          </p:cNvPr>
          <p:cNvSpPr txBox="1"/>
          <p:nvPr/>
        </p:nvSpPr>
        <p:spPr>
          <a:xfrm>
            <a:off x="2984623" y="4558263"/>
            <a:ext cx="266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4-1. </a:t>
            </a:r>
            <a:r>
              <a:rPr lang="ko-KR" altLang="en-US" sz="1200" dirty="0"/>
              <a:t>업종별 차별화된 대시보드 제공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F0596-A9AB-471D-A758-EA8CB5976A4A}"/>
              </a:ext>
            </a:extLst>
          </p:cNvPr>
          <p:cNvSpPr txBox="1"/>
          <p:nvPr/>
        </p:nvSpPr>
        <p:spPr>
          <a:xfrm>
            <a:off x="2984623" y="4819873"/>
            <a:ext cx="1899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4-2.</a:t>
            </a:r>
            <a:r>
              <a:rPr lang="ko-KR" altLang="en-US" sz="1200" dirty="0"/>
              <a:t> 결측 상권 대안 제시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9FBE3-7ABC-44BB-A872-6E02EA163B54}"/>
              </a:ext>
            </a:extLst>
          </p:cNvPr>
          <p:cNvSpPr txBox="1"/>
          <p:nvPr/>
        </p:nvSpPr>
        <p:spPr>
          <a:xfrm>
            <a:off x="2984623" y="5078697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4-3.</a:t>
            </a:r>
            <a:r>
              <a:rPr lang="ko-KR" altLang="en-US" sz="1200" dirty="0"/>
              <a:t> 적합 상권 추천</a:t>
            </a:r>
            <a:endParaRPr lang="en-US" altLang="ko-KR" sz="12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FD9F253-1BBB-4F90-B366-170F5F6EAA81}"/>
              </a:ext>
            </a:extLst>
          </p:cNvPr>
          <p:cNvCxnSpPr>
            <a:cxnSpLocks/>
          </p:cNvCxnSpPr>
          <p:nvPr/>
        </p:nvCxnSpPr>
        <p:spPr>
          <a:xfrm>
            <a:off x="7137208" y="4516358"/>
            <a:ext cx="729539" cy="0"/>
          </a:xfrm>
          <a:prstGeom prst="line">
            <a:avLst/>
          </a:prstGeom>
          <a:ln w="25400">
            <a:solidFill>
              <a:srgbClr val="0EC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44FCC8-D7C2-4840-975C-4302F0823F19}"/>
              </a:ext>
            </a:extLst>
          </p:cNvPr>
          <p:cNvSpPr txBox="1"/>
          <p:nvPr/>
        </p:nvSpPr>
        <p:spPr>
          <a:xfrm>
            <a:off x="7099108" y="4163283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5. </a:t>
            </a:r>
            <a:r>
              <a:rPr lang="ko-KR" altLang="en-US" sz="1600" b="1" dirty="0"/>
              <a:t>결론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28B7BD-3569-4768-BCE8-7951928DA108}"/>
              </a:ext>
            </a:extLst>
          </p:cNvPr>
          <p:cNvSpPr txBox="1"/>
          <p:nvPr/>
        </p:nvSpPr>
        <p:spPr>
          <a:xfrm>
            <a:off x="7381845" y="4558263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5-1. </a:t>
            </a:r>
            <a:r>
              <a:rPr lang="ko-KR" altLang="en-US" sz="1200" dirty="0"/>
              <a:t>활용 방안 및 기대 효과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62C03A-1DE3-4182-9E01-C2111EE3F87A}"/>
              </a:ext>
            </a:extLst>
          </p:cNvPr>
          <p:cNvSpPr txBox="1"/>
          <p:nvPr/>
        </p:nvSpPr>
        <p:spPr>
          <a:xfrm>
            <a:off x="7381845" y="4819873"/>
            <a:ext cx="205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5-2.</a:t>
            </a:r>
            <a:r>
              <a:rPr lang="ko-KR" altLang="en-US" sz="1200" dirty="0"/>
              <a:t> 한계 및 개선방향 제언</a:t>
            </a:r>
            <a:endParaRPr lang="en-US" altLang="ko-KR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6586CC-FACD-4769-B1DD-9AD89F4291C3}"/>
              </a:ext>
            </a:extLst>
          </p:cNvPr>
          <p:cNvSpPr txBox="1"/>
          <p:nvPr/>
        </p:nvSpPr>
        <p:spPr>
          <a:xfrm>
            <a:off x="2984623" y="5355696"/>
            <a:ext cx="288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4-4.</a:t>
            </a:r>
            <a:r>
              <a:rPr lang="ko-KR" altLang="en-US" sz="1200" dirty="0"/>
              <a:t> </a:t>
            </a:r>
            <a:r>
              <a:rPr lang="en-US" altLang="ko-KR" sz="1200" dirty="0"/>
              <a:t>R Shiny</a:t>
            </a:r>
            <a:r>
              <a:rPr lang="ko-KR" altLang="en-US" sz="1200" dirty="0"/>
              <a:t>를 이용한 프로토타입 시연</a:t>
            </a:r>
            <a:endParaRPr lang="en-US" altLang="ko-KR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1067834" y="156797"/>
            <a:ext cx="1250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목 차</a:t>
            </a:r>
            <a:endParaRPr lang="ko-KR" altLang="en-US" sz="2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00 </a:t>
            </a:r>
            <a:endParaRPr lang="ko-KR" altLang="en-US" sz="4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33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47027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점포당 월 매출액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241AE-0EB3-4098-B61D-035EB185CD39}"/>
              </a:ext>
            </a:extLst>
          </p:cNvPr>
          <p:cNvSpPr txBox="1"/>
          <p:nvPr/>
        </p:nvSpPr>
        <p:spPr>
          <a:xfrm>
            <a:off x="1748858" y="1738026"/>
            <a:ext cx="8425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Ridge, </a:t>
            </a:r>
            <a:r>
              <a:rPr lang="en-US" altLang="ko-KR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XGBoost</a:t>
            </a:r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모델을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사용해 해당 업종의 점포당 월 매출액 예측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 전처리와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하이퍼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파라미터 조정을 통해 예측력을 </a:t>
            </a:r>
            <a:r>
              <a:rPr lang="ko-KR" altLang="en-US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높힘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8ABAE44-0568-4236-BA09-53A05E414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47071"/>
              </p:ext>
            </p:extLst>
          </p:nvPr>
        </p:nvGraphicFramePr>
        <p:xfrm>
          <a:off x="6514095" y="4107281"/>
          <a:ext cx="4407905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2305">
                  <a:extLst>
                    <a:ext uri="{9D8B030D-6E8A-4147-A177-3AD203B41FA5}">
                      <a16:colId xmlns:a16="http://schemas.microsoft.com/office/drawing/2014/main" val="335849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1453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하이퍼</a:t>
                      </a:r>
                      <a:r>
                        <a:rPr lang="ko-KR" altLang="en-US" dirty="0"/>
                        <a:t> 파라미터 조정 후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RMSE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4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Ridge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약 </a:t>
                      </a:r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630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만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1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XGBoost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약 </a:t>
                      </a:r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620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만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9977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8ABAE44-0568-4236-BA09-53A05E414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756322"/>
              </p:ext>
            </p:extLst>
          </p:nvPr>
        </p:nvGraphicFramePr>
        <p:xfrm>
          <a:off x="1317625" y="4107281"/>
          <a:ext cx="4407905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2305">
                  <a:extLst>
                    <a:ext uri="{9D8B030D-6E8A-4147-A177-3AD203B41FA5}">
                      <a16:colId xmlns:a16="http://schemas.microsoft.com/office/drawing/2014/main" val="335849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1453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하이퍼</a:t>
                      </a:r>
                      <a:r>
                        <a:rPr lang="ko-KR" altLang="en-US" dirty="0"/>
                        <a:t> 파라미터 조정 후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MAE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4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Ridge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약 </a:t>
                      </a:r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430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만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1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XGBoost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약 </a:t>
                      </a:r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420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만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997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0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47027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점포당 월 매출액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241AE-0EB3-4098-B61D-035EB185CD39}"/>
              </a:ext>
            </a:extLst>
          </p:cNvPr>
          <p:cNvSpPr txBox="1"/>
          <p:nvPr/>
        </p:nvSpPr>
        <p:spPr>
          <a:xfrm>
            <a:off x="1850458" y="1327161"/>
            <a:ext cx="8425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데이터의 </a:t>
            </a:r>
            <a:r>
              <a:rPr lang="ko-KR" altLang="en-US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직접단위가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상권 내 평균으로 이루어졌기에</a:t>
            </a:r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소상공인의 상점과 </a:t>
            </a:r>
            <a:r>
              <a:rPr lang="ko-KR" altLang="en-US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대박가게의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상점 매출액이 </a:t>
            </a:r>
            <a:r>
              <a:rPr lang="ko-KR" altLang="en-US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평균되어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있어</a:t>
            </a:r>
            <a:endParaRPr lang="en-US" altLang="ko-KR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대박가게의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매출액으로 인해 </a:t>
            </a:r>
            <a:r>
              <a:rPr lang="ko-KR" altLang="en-US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평균액의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Outlier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 굉장히 큼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8ABAE44-0568-4236-BA09-53A05E414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61222"/>
              </p:ext>
            </p:extLst>
          </p:nvPr>
        </p:nvGraphicFramePr>
        <p:xfrm>
          <a:off x="6514095" y="4107281"/>
          <a:ext cx="4407905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2305">
                  <a:extLst>
                    <a:ext uri="{9D8B030D-6E8A-4147-A177-3AD203B41FA5}">
                      <a16:colId xmlns:a16="http://schemas.microsoft.com/office/drawing/2014/main" val="335849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1453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하이퍼</a:t>
                      </a:r>
                      <a:r>
                        <a:rPr lang="ko-KR" altLang="en-US" dirty="0"/>
                        <a:t> 파라미터 조정 후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RMSE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4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Ridge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약 </a:t>
                      </a:r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630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만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6621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XGBoost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약 </a:t>
                      </a:r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620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만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0EC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997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8ABAE44-0568-4236-BA09-53A05E414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208884"/>
              </p:ext>
            </p:extLst>
          </p:nvPr>
        </p:nvGraphicFramePr>
        <p:xfrm>
          <a:off x="1317625" y="4107281"/>
          <a:ext cx="4407905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82305">
                  <a:extLst>
                    <a:ext uri="{9D8B030D-6E8A-4147-A177-3AD203B41FA5}">
                      <a16:colId xmlns:a16="http://schemas.microsoft.com/office/drawing/2014/main" val="335849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1453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하이퍼</a:t>
                      </a:r>
                      <a:r>
                        <a:rPr lang="ko-KR" altLang="en-US" dirty="0"/>
                        <a:t> 파라미터 조정 후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MAE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41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Ridge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약 </a:t>
                      </a:r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430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만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1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XGBoost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약 </a:t>
                      </a:r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420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만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9977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7241AE-0EB3-4098-B61D-035EB185CD39}"/>
              </a:ext>
            </a:extLst>
          </p:cNvPr>
          <p:cNvSpPr txBox="1"/>
          <p:nvPr/>
        </p:nvSpPr>
        <p:spPr>
          <a:xfrm>
            <a:off x="1850457" y="2553010"/>
            <a:ext cx="8425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에러 값이 높게 측정되지만</a:t>
            </a:r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매출액을 제시한다는 것은</a:t>
            </a:r>
            <a:endParaRPr lang="en-US" altLang="ko-KR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굉장히 민감한 문제이며 매출액 자체가 굉장히 조심스럽기에</a:t>
            </a:r>
            <a:endParaRPr lang="en-US" altLang="ko-KR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오차가 </a:t>
            </a:r>
            <a:r>
              <a:rPr lang="ko-KR" altLang="en-US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제곱되는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RMSE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</a:t>
            </a:r>
            <a:r>
              <a:rPr lang="en-US" altLang="ko-KR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Metric</a:t>
            </a:r>
            <a:r>
              <a:rPr lang="ko-KR" altLang="en-US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으로서 사용</a:t>
            </a:r>
            <a:endParaRPr lang="en-US" altLang="ko-KR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8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47027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점포당 월 매출액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결측상권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87499"/>
              </p:ext>
            </p:extLst>
          </p:nvPr>
        </p:nvGraphicFramePr>
        <p:xfrm>
          <a:off x="6318736" y="1692681"/>
          <a:ext cx="4337541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7417">
                  <a:extLst>
                    <a:ext uri="{9D8B030D-6E8A-4147-A177-3AD203B41FA5}">
                      <a16:colId xmlns:a16="http://schemas.microsoft.com/office/drawing/2014/main" val="4238491066"/>
                    </a:ext>
                  </a:extLst>
                </a:gridCol>
                <a:gridCol w="2450124">
                  <a:extLst>
                    <a:ext uri="{9D8B030D-6E8A-4147-A177-3AD203B41FA5}">
                      <a16:colId xmlns:a16="http://schemas.microsoft.com/office/drawing/2014/main" val="1516240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상권번호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점포당 월 매출액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98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1,944,040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01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6,087,060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00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3,686,424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34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10,070,218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36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5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7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91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4,847,107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243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1,870,491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220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9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14,426,513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6233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C0A4EFB-1881-4E9C-A55F-F515E1C40B57}"/>
              </a:ext>
            </a:extLst>
          </p:cNvPr>
          <p:cNvSpPr txBox="1"/>
          <p:nvPr/>
        </p:nvSpPr>
        <p:spPr>
          <a:xfrm>
            <a:off x="818389" y="2962637"/>
            <a:ext cx="40959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상권 내 점포가 존재하지 않는 문제로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점포당 월 매출액 정보가 존재하지 않음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상권을 </a:t>
            </a:r>
            <a:r>
              <a:rPr lang="ko-KR" altLang="en-US" sz="20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결측상권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정의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7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47027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점포당 월 매출액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유사상권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제시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A4EFB-1881-4E9C-A55F-F515E1C40B57}"/>
              </a:ext>
            </a:extLst>
          </p:cNvPr>
          <p:cNvSpPr txBox="1"/>
          <p:nvPr/>
        </p:nvSpPr>
        <p:spPr>
          <a:xfrm>
            <a:off x="522680" y="3624295"/>
            <a:ext cx="5166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성격이 비슷한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상권을 추린 후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 매출액이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median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갖는 상권을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유사상권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정의하여 해당 상권의 매출액으로 대체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A4EFB-1881-4E9C-A55F-F515E1C40B57}"/>
              </a:ext>
            </a:extLst>
          </p:cNvPr>
          <p:cNvSpPr txBox="1"/>
          <p:nvPr/>
        </p:nvSpPr>
        <p:spPr>
          <a:xfrm>
            <a:off x="522680" y="2564480"/>
            <a:ext cx="5381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결측상권이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아님에 불구하고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내 값에 </a:t>
            </a:r>
            <a:r>
              <a:rPr lang="en-US" altLang="ko-KR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NaN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등이 존재하여 예측이 불가한 경우도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존재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98871"/>
              </p:ext>
            </p:extLst>
          </p:nvPr>
        </p:nvGraphicFramePr>
        <p:xfrm>
          <a:off x="6518029" y="1692681"/>
          <a:ext cx="4337541" cy="4434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7417">
                  <a:extLst>
                    <a:ext uri="{9D8B030D-6E8A-4147-A177-3AD203B41FA5}">
                      <a16:colId xmlns:a16="http://schemas.microsoft.com/office/drawing/2014/main" val="4238491066"/>
                    </a:ext>
                  </a:extLst>
                </a:gridCol>
                <a:gridCol w="2450124">
                  <a:extLst>
                    <a:ext uri="{9D8B030D-6E8A-4147-A177-3AD203B41FA5}">
                      <a16:colId xmlns:a16="http://schemas.microsoft.com/office/drawing/2014/main" val="1516240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상권번호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점포당 월 매출액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98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1063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39,453,140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01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616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15,589,890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00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9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14,426,510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34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749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36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1259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15,463,939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07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257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91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1362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12,124,890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43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244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7,247,323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20826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47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4,696,602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1AE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62623302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1125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4,444,338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687634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1157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2,894,668</a:t>
                      </a:r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원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95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2955925" y="2777182"/>
            <a:ext cx="4126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비즈니스 제안</a:t>
            </a:r>
            <a:endParaRPr lang="ko-KR" altLang="en-US" sz="2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20" name="TextBox 24"/>
          <p:cNvSpPr txBox="1">
            <a:spLocks noChangeArrowheads="1"/>
          </p:cNvSpPr>
          <p:nvPr/>
        </p:nvSpPr>
        <p:spPr bwMode="auto">
          <a:xfrm>
            <a:off x="1795463" y="2546350"/>
            <a:ext cx="11604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5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04 </a:t>
            </a:r>
            <a:endParaRPr lang="ko-KR" altLang="en-US" sz="5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6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2554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비즈니스 제안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308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업종별 차별화된 대시보드 제공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657" y="2378823"/>
            <a:ext cx="397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상권 분석의 경우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업종에 대해 획일화된 기준으로 정보를 제공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44A40-E0E5-453F-9EA9-D2DD4A1B685E}"/>
              </a:ext>
            </a:extLst>
          </p:cNvPr>
          <p:cNvSpPr txBox="1"/>
          <p:nvPr/>
        </p:nvSpPr>
        <p:spPr>
          <a:xfrm>
            <a:off x="465489" y="3679346"/>
            <a:ext cx="397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시공간적 비교 없이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상권의 현황만 보여줌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92" y="480406"/>
            <a:ext cx="3828926" cy="2000304"/>
          </a:xfrm>
          <a:prstGeom prst="rect">
            <a:avLst/>
          </a:prstGeom>
          <a:ln>
            <a:solidFill>
              <a:srgbClr val="0EC424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093" y="2745299"/>
            <a:ext cx="3828925" cy="1993901"/>
          </a:xfrm>
          <a:prstGeom prst="rect">
            <a:avLst/>
          </a:prstGeom>
          <a:ln>
            <a:solidFill>
              <a:srgbClr val="0EC424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606" y="5003789"/>
            <a:ext cx="3808412" cy="1527311"/>
          </a:xfrm>
          <a:prstGeom prst="rect">
            <a:avLst/>
          </a:prstGeom>
          <a:solidFill>
            <a:srgbClr val="0EC424"/>
          </a:solidFill>
          <a:ln>
            <a:solidFill>
              <a:srgbClr val="0EC424"/>
            </a:solidFill>
          </a:ln>
        </p:spPr>
      </p:pic>
    </p:spTree>
    <p:extLst>
      <p:ext uri="{BB962C8B-B14F-4D97-AF65-F5344CB8AC3E}">
        <p14:creationId xmlns:p14="http://schemas.microsoft.com/office/powerpoint/2010/main" val="27660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2554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비즈니스 제안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308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업종별 차별화된 대시보드 제공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2E32C-9A31-42B5-8FEA-7D3FA556EF7C}"/>
              </a:ext>
            </a:extLst>
          </p:cNvPr>
          <p:cNvSpPr txBox="1"/>
          <p:nvPr/>
        </p:nvSpPr>
        <p:spPr>
          <a:xfrm>
            <a:off x="453657" y="2505823"/>
            <a:ext cx="406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개선된 상권 분석은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중요 변수를 기준으로 업종별 차별화된 대시보드 제공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293307-D6DE-4992-BF44-2FED5D9DE2B8}"/>
              </a:ext>
            </a:extLst>
          </p:cNvPr>
          <p:cNvSpPr txBox="1"/>
          <p:nvPr/>
        </p:nvSpPr>
        <p:spPr>
          <a:xfrm>
            <a:off x="465489" y="3806346"/>
            <a:ext cx="397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시공간적 비교를 통해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상권을 더욱 자세히 확인 가능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0188"/>
          <a:stretch/>
        </p:blipFill>
        <p:spPr>
          <a:xfrm>
            <a:off x="5521325" y="1335088"/>
            <a:ext cx="5924550" cy="43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8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2554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비즈니스 제안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 상권 대안 제시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59D0C-5403-4FBF-8019-E32FD6C1AEC5}"/>
              </a:ext>
            </a:extLst>
          </p:cNvPr>
          <p:cNvSpPr txBox="1"/>
          <p:nvPr/>
        </p:nvSpPr>
        <p:spPr>
          <a:xfrm>
            <a:off x="7148412" y="2401882"/>
            <a:ext cx="4672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예시</a:t>
            </a:r>
            <a:r>
              <a:rPr lang="en-US" altLang="ko-KR" sz="1400" dirty="0"/>
              <a:t>) </a:t>
            </a:r>
            <a:r>
              <a:rPr lang="ko-KR" altLang="en-US" sz="1400" dirty="0" smtClean="0"/>
              <a:t>골목상권 내 커피음료업이 </a:t>
            </a:r>
            <a:r>
              <a:rPr lang="ko-KR" altLang="en-US" sz="1400" dirty="0"/>
              <a:t>존재하지 않기 때문에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       </a:t>
            </a:r>
            <a:r>
              <a:rPr lang="ko-KR" altLang="en-US" sz="1400" dirty="0"/>
              <a:t>기존 서비스는 위의 그림과 같이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       </a:t>
            </a:r>
            <a:r>
              <a:rPr lang="ko-KR" altLang="en-US" sz="1400" dirty="0"/>
              <a:t>분석을 할 수 없다는 결과를 보여줌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98" y="2301692"/>
            <a:ext cx="4733925" cy="353050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96028C-971E-4241-9039-B0E7127C55D2}"/>
              </a:ext>
            </a:extLst>
          </p:cNvPr>
          <p:cNvCxnSpPr>
            <a:cxnSpLocks/>
          </p:cNvCxnSpPr>
          <p:nvPr/>
        </p:nvCxnSpPr>
        <p:spPr>
          <a:xfrm>
            <a:off x="3632200" y="2667000"/>
            <a:ext cx="3681312" cy="1846152"/>
          </a:xfrm>
          <a:prstGeom prst="straightConnector1">
            <a:avLst/>
          </a:prstGeom>
          <a:ln w="38100">
            <a:solidFill>
              <a:srgbClr val="0EC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981200" y="2237487"/>
            <a:ext cx="1650999" cy="598789"/>
          </a:xfrm>
          <a:prstGeom prst="rect">
            <a:avLst/>
          </a:prstGeom>
          <a:noFill/>
          <a:ln w="38100">
            <a:solidFill>
              <a:srgbClr val="0EC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" r="1984"/>
          <a:stretch/>
        </p:blipFill>
        <p:spPr>
          <a:xfrm>
            <a:off x="7428657" y="4033498"/>
            <a:ext cx="4191844" cy="1419225"/>
          </a:xfrm>
          <a:prstGeom prst="rect">
            <a:avLst/>
          </a:prstGeom>
          <a:ln w="38100">
            <a:solidFill>
              <a:srgbClr val="0EC424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249495" y="1495855"/>
            <a:ext cx="1114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AS-IS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0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96244" y="1999627"/>
            <a:ext cx="6652870" cy="4613915"/>
            <a:chOff x="1446125" y="1704975"/>
            <a:chExt cx="9772650" cy="72961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125" y="1704975"/>
              <a:ext cx="9772650" cy="72961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09939" y="1983572"/>
              <a:ext cx="3236723" cy="504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선택하신 상권에는 해당 업종의 정보가 충분하지 않습니다</a:t>
              </a:r>
              <a:r>
                <a:rPr lang="en-US" altLang="ko-KR" sz="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선택하신 상권과 성격이 유사한 상권의 해당 업종 정보를</a:t>
              </a:r>
              <a:endPara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보시겠습니까</a:t>
              </a:r>
              <a:r>
                <a:rPr lang="en-US" altLang="ko-KR" sz="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2554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비즈니스 제안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 상권 대안 제시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96028C-971E-4241-9039-B0E7127C55D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68507" y="2667000"/>
            <a:ext cx="3929744" cy="1846152"/>
          </a:xfrm>
          <a:prstGeom prst="straightConnector1">
            <a:avLst/>
          </a:prstGeom>
          <a:ln w="38100">
            <a:solidFill>
              <a:srgbClr val="0EC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765062" y="1999627"/>
            <a:ext cx="2269909" cy="667373"/>
          </a:xfrm>
          <a:prstGeom prst="rect">
            <a:avLst/>
          </a:prstGeom>
          <a:noFill/>
          <a:ln w="38100">
            <a:solidFill>
              <a:srgbClr val="0EC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51" y="3930784"/>
            <a:ext cx="3628797" cy="1164735"/>
          </a:xfrm>
          <a:prstGeom prst="rect">
            <a:avLst/>
          </a:prstGeom>
          <a:ln w="28575">
            <a:solidFill>
              <a:srgbClr val="0EC424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249495" y="1377412"/>
            <a:ext cx="1231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TO-BE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1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2554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비즈니스 제안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 상권 대안 제시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49495" y="1377412"/>
            <a:ext cx="1231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TO-BE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E279F-3126-42B5-B9AF-971E55AC0A54}"/>
              </a:ext>
            </a:extLst>
          </p:cNvPr>
          <p:cNvSpPr txBox="1"/>
          <p:nvPr/>
        </p:nvSpPr>
        <p:spPr>
          <a:xfrm>
            <a:off x="364168" y="2119044"/>
            <a:ext cx="745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74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상권의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유사상권인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상권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가마산로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88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해당 업종의 통계와 예측매출액을 제시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68" y="2578102"/>
            <a:ext cx="6608132" cy="33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2955925" y="2777182"/>
            <a:ext cx="4126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주제 소개 및 문제 정의</a:t>
            </a:r>
            <a:endParaRPr lang="ko-KR" altLang="en-US" sz="2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30" name="TextBox 24"/>
          <p:cNvSpPr txBox="1">
            <a:spLocks noChangeArrowheads="1"/>
          </p:cNvSpPr>
          <p:nvPr/>
        </p:nvSpPr>
        <p:spPr bwMode="auto">
          <a:xfrm>
            <a:off x="1795463" y="2546350"/>
            <a:ext cx="11604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5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01 </a:t>
            </a:r>
            <a:endParaRPr lang="ko-KR" altLang="en-US" sz="5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5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2554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비즈니스 제안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상권 보고서 개선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49495" y="1377412"/>
            <a:ext cx="1231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TO-BE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D9A6E-2B61-4A2F-B726-42ADB7907545}"/>
              </a:ext>
            </a:extLst>
          </p:cNvPr>
          <p:cNvSpPr txBox="1"/>
          <p:nvPr/>
        </p:nvSpPr>
        <p:spPr>
          <a:xfrm>
            <a:off x="520059" y="2830943"/>
            <a:ext cx="5192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예시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커피전문점을 창업 하고자 하는 사용자가 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수익성을 제일 중요시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보증금에 대한 지불용의</a:t>
            </a:r>
            <a:r>
              <a:rPr lang="en-US" altLang="ko-KR" sz="1400" dirty="0"/>
              <a:t>: 3000 </a:t>
            </a:r>
            <a:r>
              <a:rPr lang="ko-KR" altLang="en-US" sz="1400" dirty="0"/>
              <a:t>만원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월세에 대한 지불용의</a:t>
            </a:r>
            <a:r>
              <a:rPr lang="en-US" altLang="ko-KR" sz="1400" dirty="0"/>
              <a:t>: 100 – 200 </a:t>
            </a:r>
            <a:r>
              <a:rPr lang="ko-KR" altLang="en-US" sz="1400" dirty="0"/>
              <a:t>만원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경쟁 점포가 없는 곳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200" dirty="0"/>
              <a:t>사용자의 선호에 맞춰 점포당 월 매출액 추정치가 가장 높은 상권을 추천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DB9795-2857-457F-99E2-0E814701C362}"/>
              </a:ext>
            </a:extLst>
          </p:cNvPr>
          <p:cNvSpPr txBox="1"/>
          <p:nvPr/>
        </p:nvSpPr>
        <p:spPr>
          <a:xfrm>
            <a:off x="520059" y="2307920"/>
            <a:ext cx="5073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상권 추천 기준</a:t>
            </a:r>
            <a:r>
              <a:rPr lang="ko-KR" altLang="en-US" sz="1400" dirty="0"/>
              <a:t>으로 </a:t>
            </a:r>
            <a:r>
              <a:rPr lang="ko-KR" altLang="en-US" sz="1400" b="1" dirty="0"/>
              <a:t>수익성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성장성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안정성</a:t>
            </a:r>
            <a:r>
              <a:rPr lang="ko-KR" altLang="en-US" sz="1400" dirty="0"/>
              <a:t>을 선택할 수 있음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487" y="1531937"/>
            <a:ext cx="46196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2554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비즈니스 제안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 Shiny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시연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GOMCAM 20190826_13043902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389" y="1195388"/>
            <a:ext cx="10726615" cy="54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2955925" y="2777182"/>
            <a:ext cx="4126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결   론</a:t>
            </a:r>
            <a:endParaRPr lang="ko-KR" altLang="en-US" sz="2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20" name="TextBox 24"/>
          <p:cNvSpPr txBox="1">
            <a:spLocks noChangeArrowheads="1"/>
          </p:cNvSpPr>
          <p:nvPr/>
        </p:nvSpPr>
        <p:spPr bwMode="auto">
          <a:xfrm>
            <a:off x="1795463" y="2546350"/>
            <a:ext cx="11604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54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05 </a:t>
            </a:r>
            <a:endParaRPr lang="ko-KR" altLang="en-US" sz="54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02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8533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활용 방안 및 기대효과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71781" y="393700"/>
            <a:ext cx="9148744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05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5360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플랫폼과 차별화된 무료 소상공인 상권분석 서비스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5472" y="5195116"/>
            <a:ext cx="728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국민은행에서 고도화된 상권분석을 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무료 서비스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 함으로서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</a:t>
            </a:r>
            <a:r>
              <a:rPr lang="ko-KR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서비스 플랫폼에서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우위 선점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있을 것</a:t>
            </a:r>
            <a:endParaRPr lang="ko-KR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9758A-DD5F-438E-A976-8EA5ABFC4C2B}"/>
              </a:ext>
            </a:extLst>
          </p:cNvPr>
          <p:cNvSpPr txBox="1"/>
          <p:nvPr/>
        </p:nvSpPr>
        <p:spPr>
          <a:xfrm>
            <a:off x="866494" y="3407194"/>
            <a:ext cx="464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단순히 정형 데이터 가공한 통계치 제공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E42991-4C06-4175-BD43-BC9A2584BE08}"/>
              </a:ext>
            </a:extLst>
          </p:cNvPr>
          <p:cNvSpPr txBox="1"/>
          <p:nvPr/>
        </p:nvSpPr>
        <p:spPr>
          <a:xfrm>
            <a:off x="6708257" y="2853196"/>
            <a:ext cx="5134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업종별 차별화 된 입지 정보 제공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점포당 월 매출액 추정치 제공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상권 추천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C791FA3-D400-4F8B-BD19-3C1E796BABD1}"/>
              </a:ext>
            </a:extLst>
          </p:cNvPr>
          <p:cNvCxnSpPr>
            <a:cxnSpLocks/>
          </p:cNvCxnSpPr>
          <p:nvPr/>
        </p:nvCxnSpPr>
        <p:spPr>
          <a:xfrm>
            <a:off x="5910012" y="2778546"/>
            <a:ext cx="0" cy="1754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357041" y="1882291"/>
            <a:ext cx="1114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AS-IS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525948" y="1882291"/>
            <a:ext cx="1231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TO-BE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8533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활용 방안 및 기대효과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71781" y="393700"/>
            <a:ext cx="9148744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05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320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여신 고객 유인을 위한 가교 역할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0538A-361E-4902-B015-AD4AD5603AFC}"/>
              </a:ext>
            </a:extLst>
          </p:cNvPr>
          <p:cNvSpPr txBox="1"/>
          <p:nvPr/>
        </p:nvSpPr>
        <p:spPr>
          <a:xfrm>
            <a:off x="1072806" y="2067128"/>
            <a:ext cx="10103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무상으로 제공되는 국민은행 상권분석 플랫폼 서비스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한계비용이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크지 않기 때문에 많은 사용자 유인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B5F6BF-EFAB-4159-84E1-46768C917F52}"/>
              </a:ext>
            </a:extLst>
          </p:cNvPr>
          <p:cNvSpPr txBox="1"/>
          <p:nvPr/>
        </p:nvSpPr>
        <p:spPr>
          <a:xfrm>
            <a:off x="1592662" y="4108571"/>
            <a:ext cx="9145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상권분석 서비스의 주 사용자인 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여신 고객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전환될 가능성이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상대적으로 높은 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여신상담 또는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KB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무료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컨설팅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연결 해 주는 팝업 띄움으로써 잠재고객유인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EB2135D-6D29-4B4E-BF94-004B31F1FF56}"/>
              </a:ext>
            </a:extLst>
          </p:cNvPr>
          <p:cNvCxnSpPr>
            <a:cxnSpLocks/>
          </p:cNvCxnSpPr>
          <p:nvPr/>
        </p:nvCxnSpPr>
        <p:spPr>
          <a:xfrm>
            <a:off x="5653516" y="2229781"/>
            <a:ext cx="1011968" cy="0"/>
          </a:xfrm>
          <a:prstGeom prst="straightConnector1">
            <a:avLst/>
          </a:prstGeom>
          <a:ln w="38100">
            <a:solidFill>
              <a:srgbClr val="FCAF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D1047E-CF62-4292-9352-16E81370FB19}"/>
              </a:ext>
            </a:extLst>
          </p:cNvPr>
          <p:cNvSpPr txBox="1"/>
          <p:nvPr/>
        </p:nvSpPr>
        <p:spPr>
          <a:xfrm>
            <a:off x="1592662" y="348341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기대효과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9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8533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활용 방안 및 기대효과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71781" y="393700"/>
            <a:ext cx="9148744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05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3623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격차 해소와 브랜드 이미지 제고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5085" y="4783254"/>
            <a:ext cx="8374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빅데이터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소상공인</a:t>
            </a:r>
            <a:r>
              <a:rPr lang="ko-KR" altLang="ko-KR" sz="20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맞춤 상권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국민은행이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5830A-5D94-48EC-BF3D-C1288301899F}"/>
              </a:ext>
            </a:extLst>
          </p:cNvPr>
          <p:cNvSpPr txBox="1"/>
          <p:nvPr/>
        </p:nvSpPr>
        <p:spPr>
          <a:xfrm>
            <a:off x="1391577" y="1849380"/>
            <a:ext cx="890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중심의 의사결정 트렌드는 지속될 예정이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이로 인한 정보 격차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커질 전망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자본이 많은 개인사업자는 맞춤 컨설팅 가능하지만 소상공인은 그렇지 않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경우가 대부분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9" name="화살표: 아래쪽 1">
            <a:extLst>
              <a:ext uri="{FF2B5EF4-FFF2-40B4-BE49-F238E27FC236}">
                <a16:creationId xmlns:a16="http://schemas.microsoft.com/office/drawing/2014/main" id="{38356FF8-B1B6-47C0-BB2E-8B88A5D4E59F}"/>
              </a:ext>
            </a:extLst>
          </p:cNvPr>
          <p:cNvSpPr/>
          <p:nvPr/>
        </p:nvSpPr>
        <p:spPr>
          <a:xfrm>
            <a:off x="5777940" y="3143088"/>
            <a:ext cx="138446" cy="1200576"/>
          </a:xfrm>
          <a:prstGeom prst="downArrow">
            <a:avLst/>
          </a:prstGeom>
          <a:solidFill>
            <a:srgbClr val="FCAF17"/>
          </a:solidFill>
          <a:ln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6B541-7D3D-4461-852C-12F42FB2D093}"/>
              </a:ext>
            </a:extLst>
          </p:cNvPr>
          <p:cNvSpPr txBox="1"/>
          <p:nvPr/>
        </p:nvSpPr>
        <p:spPr>
          <a:xfrm>
            <a:off x="2434011" y="5183364"/>
            <a:ext cx="682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800" b="1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친서민적</a:t>
            </a:r>
            <a:r>
              <a:rPr lang="ko-KR" altLang="ko-KR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브랜드 </a:t>
            </a:r>
            <a:r>
              <a:rPr lang="ko-KR" altLang="en-US" sz="28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이미지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포지셔닝에 도움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9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818389" y="224423"/>
            <a:ext cx="18533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한계 및 개선방향 제언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71781" y="393700"/>
            <a:ext cx="9148744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05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0109" y="766001"/>
            <a:ext cx="4100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점포 수준 데이터를</a:t>
            </a:r>
            <a:r>
              <a:rPr lang="en-US" altLang="ko-KR" b="1" dirty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활용한 예측 성능 향상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8393" y="1873898"/>
            <a:ext cx="11369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한계점 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집적 단위가 업종 평균이었기 때문에 점포 수준 분석 불가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개선방향 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카드매출 데이터를 활용해 점포 수준의 데이터를 활용할 수 있다면 모델 예측 성능을 높일 수 있음</a:t>
            </a:r>
            <a:endParaRPr lang="ko-KR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Picture 2" descr="https://d2mxuefqeaa7sj.cloudfront.net/s_218BB9F735BF85C6D2CEF883D60FE4508221477FF4772EF6E7FF73DC379618FD_1544270896941_+VS+2png.png">
            <a:extLst>
              <a:ext uri="{FF2B5EF4-FFF2-40B4-BE49-F238E27FC236}">
                <a16:creationId xmlns:a16="http://schemas.microsoft.com/office/drawing/2014/main" id="{B5F813AE-2288-4B34-B7AF-2F6220AFF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92" y="3042472"/>
            <a:ext cx="3399222" cy="335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0E8DB9-7040-4482-85AA-98FDA3EB4DD8}"/>
              </a:ext>
            </a:extLst>
          </p:cNvPr>
          <p:cNvSpPr txBox="1"/>
          <p:nvPr/>
        </p:nvSpPr>
        <p:spPr>
          <a:xfrm>
            <a:off x="2078528" y="5556241"/>
            <a:ext cx="339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점포수가 적을 수록 </a:t>
            </a:r>
            <a:r>
              <a:rPr lang="ko-KR" altLang="en-US" sz="1200" dirty="0" err="1"/>
              <a:t>잔차가</a:t>
            </a:r>
            <a:r>
              <a:rPr lang="ko-KR" altLang="en-US" sz="1200" dirty="0"/>
              <a:t> 커짐을 알 수 있음</a:t>
            </a:r>
            <a:r>
              <a:rPr lang="en-US" altLang="ko-KR" dirty="0"/>
              <a:t>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02715B-825D-4358-8A6D-AC088A0CE7D5}"/>
              </a:ext>
            </a:extLst>
          </p:cNvPr>
          <p:cNvSpPr/>
          <p:nvPr/>
        </p:nvSpPr>
        <p:spPr>
          <a:xfrm>
            <a:off x="7171287" y="3716875"/>
            <a:ext cx="195072" cy="232359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674E9B-F0E0-4C0A-A2EE-05E9B5AC3C85}"/>
              </a:ext>
            </a:extLst>
          </p:cNvPr>
          <p:cNvCxnSpPr>
            <a:cxnSpLocks/>
          </p:cNvCxnSpPr>
          <p:nvPr/>
        </p:nvCxnSpPr>
        <p:spPr>
          <a:xfrm flipH="1">
            <a:off x="5518470" y="5074920"/>
            <a:ext cx="1652018" cy="665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E1AFA8-6FCB-44EE-AFB4-5D6406FF8001}"/>
              </a:ext>
            </a:extLst>
          </p:cNvPr>
          <p:cNvSpPr txBox="1"/>
          <p:nvPr/>
        </p:nvSpPr>
        <p:spPr>
          <a:xfrm>
            <a:off x="2060007" y="3800412"/>
            <a:ext cx="3645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실제로 예측 오차가 큰 지역은 </a:t>
            </a:r>
            <a:endParaRPr lang="en-US" altLang="ko-KR" sz="1400" dirty="0"/>
          </a:p>
          <a:p>
            <a:r>
              <a:rPr lang="ko-KR" altLang="en-US" sz="1400" dirty="0"/>
              <a:t>해당 골목상권의 점포수가 적어 </a:t>
            </a:r>
            <a:endParaRPr lang="en-US" altLang="ko-KR" sz="1400" dirty="0"/>
          </a:p>
          <a:p>
            <a:r>
              <a:rPr lang="ko-KR" altLang="en-US" sz="1400" dirty="0"/>
              <a:t>점포당 월 매출액이 </a:t>
            </a:r>
            <a:r>
              <a:rPr lang="en-US" altLang="ko-KR" sz="1400" dirty="0"/>
              <a:t>robust</a:t>
            </a:r>
            <a:r>
              <a:rPr lang="ko-KR" altLang="en-US" sz="1400" dirty="0"/>
              <a:t>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-&gt; </a:t>
            </a:r>
            <a:r>
              <a:rPr lang="ko-KR" altLang="en-US" sz="1400" b="1" dirty="0"/>
              <a:t>점포 수준 데이터</a:t>
            </a:r>
            <a:r>
              <a:rPr lang="ko-KR" altLang="en-US" sz="1400" dirty="0"/>
              <a:t>를 통해 개인차를                   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식별할 수 있다면 </a:t>
            </a:r>
            <a:r>
              <a:rPr lang="ko-KR" altLang="en-US" sz="1400" b="1" dirty="0"/>
              <a:t>예측 성능 향상 가능</a:t>
            </a:r>
            <a:r>
              <a:rPr lang="ko-KR" altLang="en-US" sz="1400" dirty="0"/>
              <a:t>  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6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794229" y="224423"/>
            <a:ext cx="12971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주제 선정 배경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0109" y="76600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이모</a:t>
            </a:r>
            <a:r>
              <a:rPr lang="en-US" altLang="ko-KR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pic>
        <p:nvPicPr>
          <p:cNvPr id="1026" name="Picture 2" descr="Image result for ì¬ì ê·¸ë¦¼ì ìì´ì½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981199"/>
            <a:ext cx="33147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267862465926DBEC0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2" t="9631" r="8095" b="11296"/>
          <a:stretch/>
        </p:blipFill>
        <p:spPr bwMode="auto">
          <a:xfrm>
            <a:off x="2196987" y="562977"/>
            <a:ext cx="5334000" cy="466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0A4EFB-1881-4E9C-A55F-F515E1C40B57}"/>
              </a:ext>
            </a:extLst>
          </p:cNvPr>
          <p:cNvSpPr txBox="1"/>
          <p:nvPr/>
        </p:nvSpPr>
        <p:spPr>
          <a:xfrm>
            <a:off x="2984500" y="1981199"/>
            <a:ext cx="350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너는 빅데이터인가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인공지능인가한다면서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이모가 장사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하는거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한번도 도와주러 오지도 않고 그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빅데이터가지고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이모 장사나 잘되게 좀 도와주던가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이모 이번에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피자집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이후로 아들 바리스타 공부시켜서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카페하나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열어볼까 하는데 카페는 요즘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어떤거같디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도와주지도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않을거면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이런거나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좀 알아봐라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794229" y="224423"/>
            <a:ext cx="12971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주제 선정 배경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0109" y="766001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</a:t>
            </a: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요식업종의</a:t>
            </a: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err="1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폐업률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A4EFB-1881-4E9C-A55F-F515E1C40B57}"/>
              </a:ext>
            </a:extLst>
          </p:cNvPr>
          <p:cNvSpPr txBox="1"/>
          <p:nvPr/>
        </p:nvSpPr>
        <p:spPr>
          <a:xfrm>
            <a:off x="583409" y="2527292"/>
            <a:ext cx="31983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인구 고령화와 취업난 등 여파로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이들이 자영업에 뛰어들지만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성공하는 경우는 극히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드뭄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36ACA-43B8-400D-86E7-8F9A1664AE0C}"/>
              </a:ext>
            </a:extLst>
          </p:cNvPr>
          <p:cNvSpPr txBox="1"/>
          <p:nvPr/>
        </p:nvSpPr>
        <p:spPr>
          <a:xfrm>
            <a:off x="583409" y="4049458"/>
            <a:ext cx="32496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폐업률이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지속됨으로 인해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소상공인들의 대다수는 폐업 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막대한 대출만이 남는 악순환 발생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009" t="28561" r="35381" b="55809"/>
          <a:stretch/>
        </p:blipFill>
        <p:spPr>
          <a:xfrm>
            <a:off x="5486400" y="804101"/>
            <a:ext cx="60071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CD47872-B09E-4A36-BDF8-FD4838450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972027"/>
              </p:ext>
            </p:extLst>
          </p:nvPr>
        </p:nvGraphicFramePr>
        <p:xfrm>
          <a:off x="5486400" y="2527292"/>
          <a:ext cx="6007100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0679">
                  <a:extLst>
                    <a:ext uri="{9D8B030D-6E8A-4147-A177-3AD203B41FA5}">
                      <a16:colId xmlns:a16="http://schemas.microsoft.com/office/drawing/2014/main" val="2657902421"/>
                    </a:ext>
                  </a:extLst>
                </a:gridCol>
                <a:gridCol w="1806498">
                  <a:extLst>
                    <a:ext uri="{9D8B030D-6E8A-4147-A177-3AD203B41FA5}">
                      <a16:colId xmlns:a16="http://schemas.microsoft.com/office/drawing/2014/main" val="4072894516"/>
                    </a:ext>
                  </a:extLst>
                </a:gridCol>
                <a:gridCol w="1979923">
                  <a:extLst>
                    <a:ext uri="{9D8B030D-6E8A-4147-A177-3AD203B41FA5}">
                      <a16:colId xmlns:a16="http://schemas.microsoft.com/office/drawing/2014/main" val="1516007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업종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창업률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폐업률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solidFill>
                      <a:srgbClr val="0EC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8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전체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2.1%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2.5%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946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관광</a:t>
                      </a:r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/</a:t>
                      </a:r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여가</a:t>
                      </a:r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/</a:t>
                      </a:r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오락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1.2%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2.4%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1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부동산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1.3%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2.4%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17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생활서비스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1.3%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2.1%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51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소매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2.4%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2.4%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33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숙박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0.7%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1.7%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71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스포츠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0.6%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1.9%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15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음식</a:t>
                      </a:r>
                      <a:endParaRPr lang="ko-KR" altLang="en-US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2.8%</a:t>
                      </a:r>
                      <a:endParaRPr lang="ko-KR" altLang="en-US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3.1%</a:t>
                      </a:r>
                      <a:endParaRPr lang="ko-KR" altLang="en-US" b="1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901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학문</a:t>
                      </a:r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/</a:t>
                      </a:r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교육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1.1%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1.5%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41F1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8802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0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794229" y="224423"/>
            <a:ext cx="12971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주제 선정 배경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0109" y="766001"/>
            <a:ext cx="425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소상공인 타겟의 분석이 어려운 현재 시스템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38" y="1803400"/>
            <a:ext cx="8060588" cy="4064000"/>
          </a:xfrm>
          <a:prstGeom prst="rect">
            <a:avLst/>
          </a:prstGeom>
          <a:ln>
            <a:solidFill>
              <a:srgbClr val="0EC424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0A4EFB-1881-4E9C-A55F-F515E1C40B57}"/>
              </a:ext>
            </a:extLst>
          </p:cNvPr>
          <p:cNvSpPr txBox="1"/>
          <p:nvPr/>
        </p:nvSpPr>
        <p:spPr>
          <a:xfrm>
            <a:off x="232194" y="3281044"/>
            <a:ext cx="3485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영역으로 제공되는 서비스로서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소상공인이 정보를 얻고자 할지라도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상권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대박가게가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함께 포함된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 제공됨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2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794229" y="224423"/>
            <a:ext cx="12971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주제 선정 배경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CDEB93-DE0F-4A8B-80F4-E8F719D54DA5}"/>
              </a:ext>
            </a:extLst>
          </p:cNvPr>
          <p:cNvSpPr/>
          <p:nvPr/>
        </p:nvSpPr>
        <p:spPr>
          <a:xfrm>
            <a:off x="364169" y="690563"/>
            <a:ext cx="66675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0109" y="766001"/>
            <a:ext cx="4100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4455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소상공인이 원하고자 하는 바를 알 수 없음</a:t>
            </a:r>
            <a:endParaRPr lang="ko-KR" altLang="en-US" b="1" dirty="0">
              <a:solidFill>
                <a:srgbClr val="44556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0A4EFB-1881-4E9C-A55F-F515E1C40B57}"/>
              </a:ext>
            </a:extLst>
          </p:cNvPr>
          <p:cNvSpPr txBox="1"/>
          <p:nvPr/>
        </p:nvSpPr>
        <p:spPr>
          <a:xfrm>
            <a:off x="232194" y="3115944"/>
            <a:ext cx="3910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소상공인에게 도움이 되는 평균 정보들이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제공되고 있으나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상권 영역 내 매출에 영향을 미치는 요소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 매출이 얼마가 나오는지 알 수 없음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1596"/>
          <a:stretch/>
        </p:blipFill>
        <p:spPr>
          <a:xfrm>
            <a:off x="4378015" y="1338357"/>
            <a:ext cx="7725085" cy="4760913"/>
          </a:xfrm>
          <a:prstGeom prst="rect">
            <a:avLst/>
          </a:prstGeom>
          <a:ln>
            <a:solidFill>
              <a:srgbClr val="0EC424"/>
            </a:solidFill>
          </a:ln>
        </p:spPr>
      </p:pic>
    </p:spTree>
    <p:extLst>
      <p:ext uri="{BB962C8B-B14F-4D97-AF65-F5344CB8AC3E}">
        <p14:creationId xmlns:p14="http://schemas.microsoft.com/office/powerpoint/2010/main" val="399307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794229" y="224423"/>
            <a:ext cx="168347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분석 필요성 및 목적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57041" y="1137105"/>
            <a:ext cx="1114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AS-IS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5D2973-FB87-46B2-8F5E-7E9C2B8612C7}"/>
              </a:ext>
            </a:extLst>
          </p:cNvPr>
          <p:cNvCxnSpPr>
            <a:cxnSpLocks/>
          </p:cNvCxnSpPr>
          <p:nvPr/>
        </p:nvCxnSpPr>
        <p:spPr>
          <a:xfrm>
            <a:off x="6096000" y="2981478"/>
            <a:ext cx="0" cy="2848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757C7B-4C8D-498D-A897-9417ADC3C545}"/>
              </a:ext>
            </a:extLst>
          </p:cNvPr>
          <p:cNvSpPr txBox="1"/>
          <p:nvPr/>
        </p:nvSpPr>
        <p:spPr>
          <a:xfrm>
            <a:off x="901515" y="2981478"/>
            <a:ext cx="4025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업종마다 중요하게 고려해야 할 지표가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다름에도 불구하고</a:t>
            </a:r>
            <a:r>
              <a:rPr lang="en-US" altLang="ko-KR" sz="1400" dirty="0"/>
              <a:t>, </a:t>
            </a:r>
            <a:r>
              <a:rPr lang="ko-KR" altLang="en-US" sz="1400" dirty="0"/>
              <a:t>획일화된 지표를 제공하여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지나치게 복잡하고 많은 사항들로 인해</a:t>
            </a:r>
            <a:endParaRPr lang="en-US" altLang="ko-KR" sz="1400" dirty="0"/>
          </a:p>
          <a:p>
            <a:pPr algn="ctr"/>
            <a:r>
              <a:rPr lang="ko-KR" altLang="en-US" sz="1400" dirty="0"/>
              <a:t>오히려 사용자의 의사결정에 어려움으로 작용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C8EF7-E240-4D38-A71D-79A8058B889B}"/>
              </a:ext>
            </a:extLst>
          </p:cNvPr>
          <p:cNvSpPr txBox="1"/>
          <p:nvPr/>
        </p:nvSpPr>
        <p:spPr>
          <a:xfrm>
            <a:off x="7699057" y="2881868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업종별 중요 변수를 파악하여</a:t>
            </a:r>
            <a:endParaRPr lang="en-US" altLang="ko-KR" sz="1400" dirty="0"/>
          </a:p>
          <a:p>
            <a:pPr algn="ctr"/>
            <a:r>
              <a:rPr lang="ko-KR" altLang="en-US" sz="1400" dirty="0"/>
              <a:t>차별화되는 대시보드를</a:t>
            </a:r>
            <a:r>
              <a:rPr lang="en-US" altLang="ko-KR" sz="1400" dirty="0"/>
              <a:t> </a:t>
            </a:r>
            <a:r>
              <a:rPr lang="ko-KR" altLang="en-US" sz="1400" dirty="0"/>
              <a:t>추가 제공</a:t>
            </a: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078F50-1693-47EF-83C6-5E5BD028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4" y="4204112"/>
            <a:ext cx="4777965" cy="1628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B090CD-30E9-4BF4-BDBB-FE87A47276E5}"/>
              </a:ext>
            </a:extLst>
          </p:cNvPr>
          <p:cNvSpPr txBox="1"/>
          <p:nvPr/>
        </p:nvSpPr>
        <p:spPr>
          <a:xfrm>
            <a:off x="938650" y="1967339"/>
            <a:ext cx="396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모든 업종에 대한 획일화된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6D4941-C9CC-488A-A59A-798D4871903A}"/>
              </a:ext>
            </a:extLst>
          </p:cNvPr>
          <p:cNvSpPr txBox="1"/>
          <p:nvPr/>
        </p:nvSpPr>
        <p:spPr>
          <a:xfrm>
            <a:off x="7160349" y="1967339"/>
            <a:ext cx="396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업종별 중요 변수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525948" y="1137105"/>
            <a:ext cx="1231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TO-BE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62" y="3655630"/>
            <a:ext cx="3263421" cy="23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F4AC8-21B2-4208-8AF2-D8B8D64CB2E7}"/>
              </a:ext>
            </a:extLst>
          </p:cNvPr>
          <p:cNvSpPr txBox="1"/>
          <p:nvPr/>
        </p:nvSpPr>
        <p:spPr>
          <a:xfrm>
            <a:off x="794229" y="224423"/>
            <a:ext cx="168347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분석 필요성 및 목적</a:t>
            </a:r>
            <a:endParaRPr lang="ko-KR" altLang="en-US" sz="16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11366-DD2D-4506-B8B7-24D8D7CCD1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77703" y="393700"/>
            <a:ext cx="934282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57041" y="1137105"/>
            <a:ext cx="1114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AS-IS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25948" y="1137105"/>
            <a:ext cx="1231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solidFill>
                  <a:srgbClr val="44556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TO-BE</a:t>
            </a:r>
            <a:endParaRPr lang="ko-KR" altLang="en-US" sz="2800" b="1" dirty="0">
              <a:solidFill>
                <a:srgbClr val="445569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090CD-30E9-4BF4-BDBB-FE87A47276E5}"/>
              </a:ext>
            </a:extLst>
          </p:cNvPr>
          <p:cNvSpPr txBox="1"/>
          <p:nvPr/>
        </p:nvSpPr>
        <p:spPr>
          <a:xfrm>
            <a:off x="962253" y="1967339"/>
            <a:ext cx="3963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자료가 없는 영역은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서비스가 제공되지 않음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57C7B-4C8D-498D-A897-9417ADC3C545}"/>
              </a:ext>
            </a:extLst>
          </p:cNvPr>
          <p:cNvSpPr txBox="1"/>
          <p:nvPr/>
        </p:nvSpPr>
        <p:spPr>
          <a:xfrm>
            <a:off x="1073399" y="2981478"/>
            <a:ext cx="37289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기존 시스템은 선택 상권 영역 내</a:t>
            </a:r>
            <a:endParaRPr lang="en-US" altLang="ko-KR" sz="1400" dirty="0"/>
          </a:p>
          <a:p>
            <a:pPr algn="ctr"/>
            <a:r>
              <a:rPr lang="ko-KR" altLang="en-US" sz="1400" dirty="0"/>
              <a:t>점포수가 </a:t>
            </a:r>
            <a:r>
              <a:rPr lang="en-US" altLang="ko-KR" sz="1400" dirty="0"/>
              <a:t>3</a:t>
            </a:r>
            <a:r>
              <a:rPr lang="ko-KR" altLang="en-US" sz="1400" dirty="0"/>
              <a:t>건 이하일 경우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지역이나 업종을 바꾸기를 강요하며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사용자가 얻고자 하는 정보를 제공하지 않음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6D4941-C9CC-488A-A59A-798D4871903A}"/>
              </a:ext>
            </a:extLst>
          </p:cNvPr>
          <p:cNvSpPr txBox="1"/>
          <p:nvPr/>
        </p:nvSpPr>
        <p:spPr>
          <a:xfrm>
            <a:off x="7210458" y="1967339"/>
            <a:ext cx="3963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머신러닝으로</a:t>
            </a:r>
            <a:r>
              <a:rPr lang="ko-KR" altLang="en-US" sz="2000" b="1" dirty="0"/>
              <a:t> 예측지표 및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대안을 위한 유사 상권 정보 제시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C8EF7-E240-4D38-A71D-79A8058B889B}"/>
              </a:ext>
            </a:extLst>
          </p:cNvPr>
          <p:cNvSpPr txBox="1"/>
          <p:nvPr/>
        </p:nvSpPr>
        <p:spPr>
          <a:xfrm>
            <a:off x="6321978" y="3771809"/>
            <a:ext cx="57663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머신러닝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모델을 통한 해당 상권의 월 평균 매출액 등 추정치 제시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Euclidean </a:t>
            </a:r>
            <a:r>
              <a:rPr lang="ko-KR" altLang="en-US" sz="1400" dirty="0"/>
              <a:t>거리를 기준으로 사용자가 선택한 상권과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가장 유사한 상권을 파악하여 유사 상권 정보 제시</a:t>
            </a:r>
            <a:endParaRPr lang="en-US" altLang="ko-KR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5A11E19-3F75-49DD-885D-D3671DB8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57" y="4405968"/>
            <a:ext cx="4171950" cy="1314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7AB31C-DDF5-4535-B0E5-8F59CC1C4180}"/>
              </a:ext>
            </a:extLst>
          </p:cNvPr>
          <p:cNvCxnSpPr>
            <a:cxnSpLocks/>
          </p:cNvCxnSpPr>
          <p:nvPr/>
        </p:nvCxnSpPr>
        <p:spPr>
          <a:xfrm>
            <a:off x="6166178" y="2981478"/>
            <a:ext cx="0" cy="2848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1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1757</Words>
  <Application>Microsoft Office PowerPoint</Application>
  <PresentationFormat>와이드스크린</PresentationFormat>
  <Paragraphs>482</Paragraphs>
  <Slides>36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카카오 OTF Bold</vt:lpstr>
      <vt:lpstr>맑은 고딕</vt:lpstr>
      <vt:lpstr>나눔스퀘어OTF Bold</vt:lpstr>
      <vt:lpstr>Arial</vt:lpstr>
      <vt:lpstr>나눔스퀘어</vt:lpstr>
      <vt:lpstr>나눔스퀘어 Bold</vt:lpstr>
      <vt:lpstr>Office 테마</vt:lpstr>
      <vt:lpstr>Future Finance A.I. Challenge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Finance A.I. Challenge</dc:title>
  <dc:creator>Registered User</dc:creator>
  <cp:lastModifiedBy>RYAN</cp:lastModifiedBy>
  <cp:revision>36</cp:revision>
  <dcterms:created xsi:type="dcterms:W3CDTF">2019-08-25T11:44:58Z</dcterms:created>
  <dcterms:modified xsi:type="dcterms:W3CDTF">2019-08-26T05:15:24Z</dcterms:modified>
</cp:coreProperties>
</file>